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alibri (MS) Bold" panose="020B0604020202020204" charset="0"/>
      <p:regular r:id="rId22"/>
    </p:embeddedFont>
    <p:embeddedFont>
      <p:font typeface="Open Sauce SemiBold" panose="020B0604020202020204" charset="0"/>
      <p:regular r:id="rId23"/>
    </p:embeddedFont>
    <p:embeddedFont>
      <p:font typeface="Calibri (MS)" panose="020B0604020202020204" charset="0"/>
      <p:regular r:id="rId24"/>
    </p:embeddedFont>
    <p:embeddedFont>
      <p:font typeface="Inter Bold" panose="020B0604020202020204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Open Sauce" panose="020B0604020202020204" charset="0"/>
      <p:regular r:id="rId30"/>
    </p:embeddedFont>
    <p:embeddedFont>
      <p:font typeface="Canva Sans 2" panose="020B0604020202020204" charset="0"/>
      <p:regular r:id="rId31"/>
    </p:embeddedFont>
    <p:embeddedFont>
      <p:font typeface="Canva Sans 1 Bold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96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OBHetMXntz7df86qIdMbNoBorl5MYjFB?usp=sharin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851111" y="3457127"/>
            <a:ext cx="10585779" cy="1686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7"/>
              </a:lnSpc>
              <a:spcBef>
                <a:spcPct val="0"/>
              </a:spcBef>
            </a:pPr>
            <a:r>
              <a:rPr lang="en-US" sz="4584">
                <a:solidFill>
                  <a:srgbClr val="000000"/>
                </a:solidFill>
                <a:latin typeface="Calibri (MS) Bold"/>
              </a:rPr>
              <a:t>In-Cabin Passenger Detection using millimeter-Wave Radar</a:t>
            </a:r>
            <a:r>
              <a:rPr lang="en-US" sz="4584">
                <a:solidFill>
                  <a:srgbClr val="000000"/>
                </a:solidFill>
                <a:latin typeface="Calibri (MS)"/>
              </a:rPr>
              <a:t>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969681" y="9373011"/>
            <a:ext cx="135285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361989" y="7320379"/>
            <a:ext cx="9564023" cy="1004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8"/>
              </a:lnSpc>
              <a:spcBef>
                <a:spcPct val="0"/>
              </a:spcBef>
            </a:pPr>
            <a:r>
              <a:rPr lang="en-US" sz="2727">
                <a:solidFill>
                  <a:srgbClr val="000000"/>
                </a:solidFill>
                <a:latin typeface="Calibri (MS)"/>
              </a:rPr>
              <a:t>Team Members: Raiha Raees, Areeba Mehboob, Syeda Zayra Batool</a:t>
            </a:r>
          </a:p>
          <a:p>
            <a:pPr algn="ctr">
              <a:lnSpc>
                <a:spcPts val="3818"/>
              </a:lnSpc>
              <a:spcBef>
                <a:spcPct val="0"/>
              </a:spcBef>
            </a:pPr>
            <a:r>
              <a:rPr lang="en-US" sz="2727">
                <a:solidFill>
                  <a:srgbClr val="000000"/>
                </a:solidFill>
                <a:latin typeface="Calibri (MS)"/>
              </a:rPr>
              <a:t>Advisor: Dr. Nosherwan Shoaib, Dr. Hammad M. Cheema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89263" y="2508556"/>
            <a:ext cx="3132088" cy="647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52CC"/>
                </a:solidFill>
                <a:latin typeface="Calibri (MS) Bold"/>
              </a:rPr>
              <a:t>Final Year Project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14451" r="2074" b="717"/>
          <a:stretch>
            <a:fillRect/>
          </a:stretch>
        </p:blipFill>
        <p:spPr>
          <a:xfrm>
            <a:off x="1745324" y="3044085"/>
            <a:ext cx="5711503" cy="523830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t="14766" r="4094" b="27"/>
          <a:stretch>
            <a:fillRect/>
          </a:stretch>
        </p:blipFill>
        <p:spPr>
          <a:xfrm>
            <a:off x="10821350" y="3083836"/>
            <a:ext cx="5697917" cy="523830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902113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10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5917" y="649359"/>
            <a:ext cx="9321826" cy="1434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82"/>
              </a:lnSpc>
            </a:pPr>
            <a:r>
              <a:rPr lang="en-US" sz="4600">
                <a:solidFill>
                  <a:srgbClr val="000000"/>
                </a:solidFill>
                <a:latin typeface="Open Sauce SemiBold"/>
              </a:rPr>
              <a:t>Implementation:</a:t>
            </a:r>
          </a:p>
          <a:p>
            <a:pPr>
              <a:lnSpc>
                <a:spcPts val="2340"/>
              </a:lnSpc>
            </a:pPr>
            <a:endParaRPr lang="en-US" sz="4600">
              <a:solidFill>
                <a:srgbClr val="000000"/>
              </a:solidFill>
              <a:latin typeface="Open Sauce SemiBold"/>
            </a:endParaRPr>
          </a:p>
          <a:p>
            <a:pPr>
              <a:lnSpc>
                <a:spcPts val="3744"/>
              </a:lnSpc>
            </a:pPr>
            <a:r>
              <a:rPr lang="en-US" sz="3200">
                <a:solidFill>
                  <a:srgbClr val="000000"/>
                </a:solidFill>
                <a:latin typeface="Open Sauce SemiBold"/>
              </a:rPr>
              <a:t>Data Acquisition (Presence Detection)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88151" y="8682439"/>
            <a:ext cx="202584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2"/>
              </a:rPr>
              <a:t>No object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73880" y="8682439"/>
            <a:ext cx="239285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2"/>
              </a:rPr>
              <a:t>With object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289639" y="1288774"/>
            <a:ext cx="13708723" cy="705507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902113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5917" y="639834"/>
            <a:ext cx="9321826" cy="469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4"/>
              </a:lnSpc>
            </a:pPr>
            <a:r>
              <a:rPr lang="en-US" sz="3200">
                <a:solidFill>
                  <a:srgbClr val="000000"/>
                </a:solidFill>
                <a:latin typeface="Open Sauce SemiBold"/>
              </a:rPr>
              <a:t>Data Acquisition (IQ)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453062" y="8577760"/>
            <a:ext cx="738187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2"/>
              </a:rPr>
              <a:t>Amplitude and Phase of Radar Data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92933" y="2344558"/>
            <a:ext cx="5037645" cy="671686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740203" y="2344558"/>
            <a:ext cx="5037645" cy="671686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590502" y="2344558"/>
            <a:ext cx="5037645" cy="671686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902113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5917" y="649359"/>
            <a:ext cx="10270944" cy="1434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82"/>
              </a:lnSpc>
            </a:pPr>
            <a:r>
              <a:rPr lang="en-US" sz="4600">
                <a:solidFill>
                  <a:srgbClr val="000000"/>
                </a:solidFill>
                <a:latin typeface="Open Sauce SemiBold"/>
              </a:rPr>
              <a:t>Implementation:</a:t>
            </a:r>
          </a:p>
          <a:p>
            <a:pPr>
              <a:lnSpc>
                <a:spcPts val="2340"/>
              </a:lnSpc>
            </a:pPr>
            <a:endParaRPr lang="en-US" sz="4600">
              <a:solidFill>
                <a:srgbClr val="000000"/>
              </a:solidFill>
              <a:latin typeface="Open Sauce SemiBold"/>
            </a:endParaRPr>
          </a:p>
          <a:p>
            <a:pPr>
              <a:lnSpc>
                <a:spcPts val="3744"/>
              </a:lnSpc>
            </a:pPr>
            <a:r>
              <a:rPr lang="en-US" sz="3200">
                <a:solidFill>
                  <a:srgbClr val="000000"/>
                </a:solidFill>
                <a:latin typeface="Open Sauce SemiBold"/>
              </a:rPr>
              <a:t>Data Collection at Fazilia Public School and NUST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791903" y="2582003"/>
            <a:ext cx="4177778" cy="557037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13077" r="15422" b="37909"/>
          <a:stretch>
            <a:fillRect/>
          </a:stretch>
        </p:blipFill>
        <p:spPr>
          <a:xfrm>
            <a:off x="1929307" y="2582003"/>
            <a:ext cx="4810895" cy="557037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911638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13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5917" y="887962"/>
            <a:ext cx="9151977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Hardware Implementation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5302346" y="5209735"/>
            <a:ext cx="2618980" cy="100311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" name="TextBox 9"/>
          <p:cNvSpPr txBox="1"/>
          <p:nvPr/>
        </p:nvSpPr>
        <p:spPr>
          <a:xfrm>
            <a:off x="8149052" y="3836775"/>
            <a:ext cx="2575471" cy="113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3599">
                <a:solidFill>
                  <a:srgbClr val="000000"/>
                </a:solidFill>
                <a:latin typeface="Calibri (MS) Bold"/>
              </a:rPr>
              <a:t>XM112 </a:t>
            </a:r>
          </a:p>
          <a:p>
            <a:pPr algn="ctr">
              <a:lnSpc>
                <a:spcPts val="4175"/>
              </a:lnSpc>
            </a:pPr>
            <a:r>
              <a:rPr lang="en-US" sz="3599">
                <a:solidFill>
                  <a:srgbClr val="000000"/>
                </a:solidFill>
                <a:latin typeface="Calibri (MS) Bold"/>
              </a:rPr>
              <a:t>radar module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910116" y="5938161"/>
            <a:ext cx="120568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dirty="0">
                <a:solidFill>
                  <a:srgbClr val="000000"/>
                </a:solidFill>
                <a:latin typeface="Calibri (MS) Bold"/>
              </a:rPr>
              <a:t>Lens</a:t>
            </a:r>
          </a:p>
        </p:txBody>
      </p:sp>
      <p:sp>
        <p:nvSpPr>
          <p:cNvPr id="11" name="AutoShape 11"/>
          <p:cNvSpPr/>
          <p:nvPr/>
        </p:nvSpPr>
        <p:spPr>
          <a:xfrm flipH="1">
            <a:off x="11981112" y="5942317"/>
            <a:ext cx="2788796" cy="29648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5279" t="12343" r="14845" b="31268"/>
          <a:stretch>
            <a:fillRect/>
          </a:stretch>
        </p:blipFill>
        <p:spPr>
          <a:xfrm>
            <a:off x="1347985" y="3098335"/>
            <a:ext cx="15136971" cy="90844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911638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14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5917" y="639834"/>
            <a:ext cx="10061700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Results - Signal Processing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823415"/>
            <a:ext cx="14823052" cy="1130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94" lvl="1" indent="-334647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Calibri (MS)"/>
              </a:rPr>
              <a:t>We initially processed the incoming signal into breathing rate using Google Colab.</a:t>
            </a:r>
          </a:p>
          <a:p>
            <a:pPr marL="669294" lvl="1" indent="-334647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Calibri (MS)"/>
              </a:rPr>
              <a:t>The results of which are shown as: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4025827"/>
            <a:ext cx="16106422" cy="1130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94" lvl="1" indent="-334647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Calibri (MS)"/>
              </a:rPr>
              <a:t>For verification purposes, we manually counted the beathing rate of six subjects and the value calculated using radar was shown to give 95.48% accuracy.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75917" y="5465481"/>
            <a:ext cx="9204942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Results - Machine Learning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47985" y="6452000"/>
            <a:ext cx="16751677" cy="1130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91" lvl="1" indent="-334646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Calibri (MS)"/>
              </a:rPr>
              <a:t>After putting the calculated respiration rate through the trained KNN classifier, Colab gives us the results in the following form: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rcRect l="5770" t="26946" r="126" b="4911"/>
          <a:stretch>
            <a:fillRect/>
          </a:stretch>
        </p:blipFill>
        <p:spPr>
          <a:xfrm>
            <a:off x="1722829" y="7878210"/>
            <a:ext cx="14588386" cy="110342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2267" r="1476" b="2267"/>
          <a:stretch>
            <a:fillRect/>
          </a:stretch>
        </p:blipFill>
        <p:spPr>
          <a:xfrm>
            <a:off x="1824101" y="2300300"/>
            <a:ext cx="6699617" cy="30479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972" r="2694" b="12709"/>
          <a:stretch>
            <a:fillRect/>
          </a:stretch>
        </p:blipFill>
        <p:spPr>
          <a:xfrm>
            <a:off x="3859246" y="7298544"/>
            <a:ext cx="10383916" cy="195975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t="371" b="371"/>
          <a:stretch>
            <a:fillRect/>
          </a:stretch>
        </p:blipFill>
        <p:spPr>
          <a:xfrm>
            <a:off x="9634434" y="2300300"/>
            <a:ext cx="6676782" cy="304799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740203" y="95730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911638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76469" y="643965"/>
            <a:ext cx="9204942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GUI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76469" y="1521790"/>
            <a:ext cx="16751677" cy="588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91" lvl="1" indent="-334646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Calibri (MS)"/>
              </a:rPr>
              <a:t>Here is the graphical user interface for SafeAuto: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76469" y="5655057"/>
            <a:ext cx="9204942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Text Alert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8161" y="6532881"/>
            <a:ext cx="16751677" cy="588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91" lvl="1" indent="-334646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Calibri (MS)"/>
              </a:rPr>
              <a:t>Twilio is used via visual studio for text alert.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77036" y="1796004"/>
          <a:ext cx="8413352" cy="7512343"/>
        </p:xfrm>
        <a:graphic>
          <a:graphicData uri="http://schemas.openxmlformats.org/drawingml/2006/table">
            <a:tbl>
              <a:tblPr/>
              <a:tblGrid>
                <a:gridCol w="21033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33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3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33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89124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Subject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Breathing rate from radar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Breathing rate from manual counting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Percentage accuracy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7713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20.68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20.46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20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19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96.6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92.315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2753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19.85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18.97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19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19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95.526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99.842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2753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16.21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18.23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17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18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95.352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98.72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6740203" y="95730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911638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76469" y="643965"/>
            <a:ext cx="9204942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Percentage Accuracy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9144000" y="1796004"/>
          <a:ext cx="8484148" cy="7512343"/>
        </p:xfrm>
        <a:graphic>
          <a:graphicData uri="http://schemas.openxmlformats.org/drawingml/2006/table">
            <a:tbl>
              <a:tblPr/>
              <a:tblGrid>
                <a:gridCol w="21210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10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10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210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89124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Subject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Breathing rate from radar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Breathing rate from manual counting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Percentage accuracy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7271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14.57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20.21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14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21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95.928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96.238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37974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20.67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16.51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19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17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91.210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97.11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37974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17.48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15.39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16 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16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90.750</a:t>
                      </a:r>
                      <a:endParaRPr lang="en-US" sz="1100"/>
                    </a:p>
                    <a:p>
                      <a:pPr algn="ctr">
                        <a:lnSpc>
                          <a:spcPts val="3919"/>
                        </a:lnSpc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96.188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911638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17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5917" y="887962"/>
            <a:ext cx="15635298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Demonstration Pictures and Video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711198"/>
            <a:ext cx="4608612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000000"/>
                </a:solidFill>
                <a:latin typeface="Calibri (MS)"/>
              </a:rPr>
              <a:t>Link to the Demo Video: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212485" y="4437380"/>
            <a:ext cx="1863030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 u="sng">
                <a:solidFill>
                  <a:srgbClr val="000000"/>
                </a:solidFill>
                <a:latin typeface="Calibri (MS)"/>
                <a:hlinkClick r:id="rId3" tooltip="https://drive.google.com/drive/folders/1OBHetMXntz7df86qIdMbNoBorl5MYjFB?usp=sharing"/>
              </a:rPr>
              <a:t>Click here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3458454" y="2469011"/>
          <a:ext cx="11371092" cy="6219824"/>
        </p:xfrm>
        <a:graphic>
          <a:graphicData uri="http://schemas.openxmlformats.org/drawingml/2006/table">
            <a:tbl>
              <a:tblPr/>
              <a:tblGrid>
                <a:gridCol w="24338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64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298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44624">
                <a:tc>
                  <a:txBody>
                    <a:bodyPr/>
                    <a:lstStyle/>
                    <a:p>
                      <a:pPr algn="ctr">
                        <a:lnSpc>
                          <a:spcPts val="4340"/>
                        </a:lnSpc>
                        <a:defRPr/>
                      </a:pPr>
                      <a:r>
                        <a:rPr lang="en-US" sz="3100">
                          <a:solidFill>
                            <a:srgbClr val="000000"/>
                          </a:solidFill>
                          <a:latin typeface="Calibri (MS) Bold"/>
                        </a:rPr>
                        <a:t>Sr No.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339"/>
                        </a:lnSpc>
                        <a:defRPr/>
                      </a:pPr>
                      <a:r>
                        <a:rPr lang="en-US" sz="3099">
                          <a:solidFill>
                            <a:srgbClr val="000000"/>
                          </a:solidFill>
                          <a:latin typeface="Calibri (MS) Bold"/>
                        </a:rPr>
                        <a:t>FYDP Deliverables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339"/>
                        </a:lnSpc>
                        <a:defRPr/>
                      </a:pPr>
                      <a:r>
                        <a:rPr lang="en-US" sz="3099">
                          <a:solidFill>
                            <a:srgbClr val="000000"/>
                          </a:solidFill>
                          <a:latin typeface="Calibri (MS) Bold"/>
                        </a:rPr>
                        <a:t>Status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5040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Final Report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Yes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35040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Final Presentation slides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Yes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5040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Poster (A1 size)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Yes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35040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Plagiarism report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Yes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35040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Demo Video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Calibri (MS)"/>
                        </a:rPr>
                        <a:t>Yes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902113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5917" y="887962"/>
            <a:ext cx="15635298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FYDP Deliverables Upload Status (PMS)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902113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19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5917" y="887962"/>
            <a:ext cx="15635298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References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71050" y="2074259"/>
            <a:ext cx="16266274" cy="858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alibri (MS)"/>
              </a:rPr>
              <a:t>[1] Fact Sheet - Heatstroke Deaths of Children in Vehicles. (</a:t>
            </a:r>
            <a:r>
              <a:rPr lang="en-US" sz="3000" dirty="0" err="1">
                <a:solidFill>
                  <a:srgbClr val="000000"/>
                </a:solidFill>
                <a:latin typeface="Calibri (MS)"/>
              </a:rPr>
              <a:t>n.d.</a:t>
            </a:r>
            <a:r>
              <a:rPr lang="en-US" sz="3000" dirty="0">
                <a:solidFill>
                  <a:srgbClr val="000000"/>
                </a:solidFill>
                <a:latin typeface="Calibri (MS)"/>
              </a:rPr>
              <a:t>-b). https://noheatstroke.org/original/index.html</a:t>
            </a: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alibri (MS)"/>
            </a:endParaRP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alibri (MS)"/>
              </a:rPr>
              <a:t>[2] Wang, S., Pohl, A., </a:t>
            </a:r>
            <a:r>
              <a:rPr lang="en-US" sz="3000" dirty="0" err="1">
                <a:solidFill>
                  <a:srgbClr val="000000"/>
                </a:solidFill>
                <a:latin typeface="Calibri (MS)"/>
              </a:rPr>
              <a:t>Jaeschke</a:t>
            </a:r>
            <a:r>
              <a:rPr lang="en-US" sz="3000" dirty="0">
                <a:solidFill>
                  <a:srgbClr val="000000"/>
                </a:solidFill>
                <a:latin typeface="Calibri (MS)"/>
              </a:rPr>
              <a:t>, T., </a:t>
            </a:r>
            <a:r>
              <a:rPr lang="en-US" sz="3000" dirty="0" err="1">
                <a:solidFill>
                  <a:srgbClr val="000000"/>
                </a:solidFill>
                <a:latin typeface="Calibri (MS)"/>
              </a:rPr>
              <a:t>Czaplik</a:t>
            </a:r>
            <a:r>
              <a:rPr lang="en-US" sz="3000" dirty="0">
                <a:solidFill>
                  <a:srgbClr val="000000"/>
                </a:solidFill>
                <a:latin typeface="Calibri (MS)"/>
              </a:rPr>
              <a:t>, M., </a:t>
            </a:r>
            <a:r>
              <a:rPr lang="en-US" sz="3000" dirty="0" err="1">
                <a:solidFill>
                  <a:srgbClr val="000000"/>
                </a:solidFill>
                <a:latin typeface="Calibri (MS)"/>
              </a:rPr>
              <a:t>Köny</a:t>
            </a:r>
            <a:r>
              <a:rPr lang="en-US" sz="3000" dirty="0">
                <a:solidFill>
                  <a:srgbClr val="000000"/>
                </a:solidFill>
                <a:latin typeface="Calibri (MS)"/>
              </a:rPr>
              <a:t>, M., </a:t>
            </a:r>
            <a:r>
              <a:rPr lang="en-US" sz="3000" dirty="0" err="1">
                <a:solidFill>
                  <a:srgbClr val="000000"/>
                </a:solidFill>
                <a:latin typeface="Calibri (MS)"/>
              </a:rPr>
              <a:t>Leonhardt</a:t>
            </a:r>
            <a:r>
              <a:rPr lang="en-US" sz="3000" dirty="0">
                <a:solidFill>
                  <a:srgbClr val="000000"/>
                </a:solidFill>
                <a:latin typeface="Calibri (MS)"/>
              </a:rPr>
              <a:t>, S., &amp; Pohl, N. (2015). A novel ultra-wideband 80 GHz FMCW radar system for contactless monitoring of vital signs. https://doi.org/10.1109/embc.2015.7319509</a:t>
            </a: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alibri (MS)"/>
            </a:endParaRP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libri (MS)"/>
              </a:rPr>
              <a:t>[3] </a:t>
            </a:r>
            <a:r>
              <a:rPr lang="en-US" sz="3000" dirty="0" err="1">
                <a:solidFill>
                  <a:srgbClr val="000000"/>
                </a:solidFill>
                <a:latin typeface="Calibri (MS)"/>
              </a:rPr>
              <a:t>Alizadeh</a:t>
            </a:r>
            <a:r>
              <a:rPr lang="en-US" sz="3000" dirty="0">
                <a:solidFill>
                  <a:srgbClr val="000000"/>
                </a:solidFill>
                <a:latin typeface="Calibri (MS)"/>
              </a:rPr>
              <a:t>, M., Shaker, G., De Almeida, J. C. M., Morita, P. P., &amp; </a:t>
            </a:r>
            <a:r>
              <a:rPr lang="en-US" sz="3000" dirty="0" err="1">
                <a:solidFill>
                  <a:srgbClr val="000000"/>
                </a:solidFill>
                <a:latin typeface="Calibri (MS)"/>
              </a:rPr>
              <a:t>Safavi-Naeini</a:t>
            </a:r>
            <a:r>
              <a:rPr lang="en-US" sz="3000" dirty="0">
                <a:solidFill>
                  <a:srgbClr val="000000"/>
                </a:solidFill>
                <a:latin typeface="Calibri (MS)"/>
              </a:rPr>
              <a:t>, S. (2019). Remote Monitoring of Human Vital Signs Using mm-Wave FMCW Radar. IEEE Access, 7, 54958–54968. https://doi.org/10.1109/access.2019.2912956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alibri (MS)"/>
            </a:endParaRP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libri (MS)"/>
              </a:rPr>
              <a:t>[4] Yang, Z., Pathak, P. H., Zeng, Y., </a:t>
            </a:r>
            <a:r>
              <a:rPr lang="en-US" sz="3000" dirty="0" err="1">
                <a:solidFill>
                  <a:srgbClr val="000000"/>
                </a:solidFill>
                <a:latin typeface="Calibri (MS)"/>
              </a:rPr>
              <a:t>Liran</a:t>
            </a:r>
            <a:r>
              <a:rPr lang="en-US" sz="3000" dirty="0">
                <a:solidFill>
                  <a:srgbClr val="000000"/>
                </a:solidFill>
                <a:latin typeface="Calibri (MS)"/>
              </a:rPr>
              <a:t>, X., &amp; </a:t>
            </a:r>
            <a:r>
              <a:rPr lang="en-US" sz="3000" dirty="0" err="1">
                <a:solidFill>
                  <a:srgbClr val="000000"/>
                </a:solidFill>
                <a:latin typeface="Calibri (MS)"/>
              </a:rPr>
              <a:t>Mohapatra</a:t>
            </a:r>
            <a:r>
              <a:rPr lang="en-US" sz="3000" dirty="0">
                <a:solidFill>
                  <a:srgbClr val="000000"/>
                </a:solidFill>
                <a:latin typeface="Calibri (MS)"/>
              </a:rPr>
              <a:t>, P. (2016). Monitoring vital signs using millimeter wave. https://doi.org/10.1145/2942358.2942381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alibri (MS)"/>
            </a:endParaRP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alibri (MS)"/>
            </a:endParaRP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Calibri (MS)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457199" y="1036805"/>
            <a:ext cx="6186323" cy="7444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9152" lvl="1" indent="-299576">
              <a:lnSpc>
                <a:spcPts val="6660"/>
              </a:lnSpc>
              <a:buFont typeface="Arial"/>
              <a:buChar char="•"/>
            </a:pPr>
            <a:r>
              <a:rPr lang="en-US" sz="2775">
                <a:solidFill>
                  <a:srgbClr val="000000"/>
                </a:solidFill>
                <a:latin typeface="Open Sauce"/>
              </a:rPr>
              <a:t> Introduction</a:t>
            </a:r>
          </a:p>
          <a:p>
            <a:pPr marL="599152" lvl="1" indent="-299576">
              <a:lnSpc>
                <a:spcPts val="6660"/>
              </a:lnSpc>
              <a:buFont typeface="Arial"/>
              <a:buChar char="•"/>
            </a:pPr>
            <a:r>
              <a:rPr lang="en-US" sz="2775">
                <a:solidFill>
                  <a:srgbClr val="000000"/>
                </a:solidFill>
                <a:latin typeface="Open Sauce"/>
              </a:rPr>
              <a:t> Problem Statement </a:t>
            </a:r>
          </a:p>
          <a:p>
            <a:pPr marL="599152" lvl="1" indent="-299576">
              <a:lnSpc>
                <a:spcPts val="6660"/>
              </a:lnSpc>
              <a:buFont typeface="Arial"/>
              <a:buChar char="•"/>
            </a:pPr>
            <a:r>
              <a:rPr lang="en-US" sz="2775">
                <a:solidFill>
                  <a:srgbClr val="000000"/>
                </a:solidFill>
                <a:latin typeface="Open Sauce"/>
              </a:rPr>
              <a:t> Literature review </a:t>
            </a:r>
          </a:p>
          <a:p>
            <a:pPr marL="599152" lvl="1" indent="-299576">
              <a:lnSpc>
                <a:spcPts val="6660"/>
              </a:lnSpc>
              <a:buFont typeface="Arial"/>
              <a:buChar char="•"/>
            </a:pPr>
            <a:r>
              <a:rPr lang="en-US" sz="2775">
                <a:solidFill>
                  <a:srgbClr val="000000"/>
                </a:solidFill>
                <a:latin typeface="Open Sauce"/>
              </a:rPr>
              <a:t> Objectives</a:t>
            </a:r>
          </a:p>
          <a:p>
            <a:pPr marL="599152" lvl="1" indent="-299576">
              <a:lnSpc>
                <a:spcPts val="6660"/>
              </a:lnSpc>
              <a:buFont typeface="Arial"/>
              <a:buChar char="•"/>
            </a:pPr>
            <a:r>
              <a:rPr lang="en-US" sz="2775">
                <a:solidFill>
                  <a:srgbClr val="000000"/>
                </a:solidFill>
                <a:latin typeface="Open Sauce"/>
              </a:rPr>
              <a:t> Methodology</a:t>
            </a:r>
          </a:p>
          <a:p>
            <a:pPr marL="599152" lvl="1" indent="-299576">
              <a:lnSpc>
                <a:spcPts val="6660"/>
              </a:lnSpc>
              <a:buFont typeface="Arial"/>
              <a:buChar char="•"/>
            </a:pPr>
            <a:r>
              <a:rPr lang="en-US" sz="2775">
                <a:solidFill>
                  <a:srgbClr val="000000"/>
                </a:solidFill>
                <a:latin typeface="Open Sauce"/>
              </a:rPr>
              <a:t> Implementation</a:t>
            </a:r>
          </a:p>
          <a:p>
            <a:pPr marL="599152" lvl="1" indent="-299576">
              <a:lnSpc>
                <a:spcPts val="6660"/>
              </a:lnSpc>
              <a:buFont typeface="Arial"/>
              <a:buChar char="•"/>
            </a:pPr>
            <a:r>
              <a:rPr lang="en-US" sz="2775">
                <a:solidFill>
                  <a:srgbClr val="000000"/>
                </a:solidFill>
                <a:latin typeface="Open Sauce"/>
              </a:rPr>
              <a:t> Results</a:t>
            </a:r>
          </a:p>
          <a:p>
            <a:pPr marL="599152" lvl="1" indent="-299576">
              <a:lnSpc>
                <a:spcPts val="6660"/>
              </a:lnSpc>
              <a:buFont typeface="Arial"/>
              <a:buChar char="•"/>
            </a:pPr>
            <a:r>
              <a:rPr lang="en-US" sz="2775">
                <a:solidFill>
                  <a:srgbClr val="000000"/>
                </a:solidFill>
                <a:latin typeface="Open Sauce"/>
              </a:rPr>
              <a:t>Demo Video</a:t>
            </a:r>
          </a:p>
          <a:p>
            <a:pPr marL="599152" lvl="1" indent="-299576">
              <a:lnSpc>
                <a:spcPts val="6660"/>
              </a:lnSpc>
              <a:buFont typeface="Arial"/>
              <a:buChar char="•"/>
            </a:pPr>
            <a:r>
              <a:rPr lang="en-US" sz="2775">
                <a:solidFill>
                  <a:srgbClr val="000000"/>
                </a:solidFill>
                <a:latin typeface="Open Sauce"/>
              </a:rPr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14785" y="3787333"/>
            <a:ext cx="8472727" cy="1133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61"/>
              </a:lnSpc>
            </a:pPr>
            <a:r>
              <a:rPr lang="en-US" sz="7573">
                <a:solidFill>
                  <a:srgbClr val="000000"/>
                </a:solidFill>
                <a:latin typeface="Open Sauce SemiBold"/>
              </a:rPr>
              <a:t>Table of Content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969681" y="9373011"/>
            <a:ext cx="135285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2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902113" y="9373011"/>
            <a:ext cx="270421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20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41193" y="4742688"/>
            <a:ext cx="3805614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Thank You!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75917" y="2579205"/>
            <a:ext cx="9989588" cy="612935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969681" y="9373011"/>
            <a:ext cx="135285" cy="350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dirty="0">
                <a:solidFill>
                  <a:srgbClr val="000000"/>
                </a:solidFill>
                <a:latin typeface="Calibri (MS)"/>
              </a:rPr>
              <a:t>3</a:t>
            </a:r>
            <a:endParaRPr lang="en-US" sz="2100" dirty="0">
              <a:solidFill>
                <a:srgbClr val="000000"/>
              </a:solidFill>
              <a:latin typeface="Calibri (MS)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75917" y="887962"/>
            <a:ext cx="7541824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Problem Statement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98082" y="3074040"/>
            <a:ext cx="5961218" cy="505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Calibri (MS)"/>
              </a:rPr>
              <a:t>An examination of media reports about the 938 pediatric vehicular heatstroke deaths for a 25-year period (1998 through 2022) shows the following circumstances: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Calibri (MS)"/>
              </a:rPr>
              <a:t>    - 52.61% - Forgotten by caregiver (496 children)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Calibri (MS)"/>
              </a:rPr>
              <a:t>    - 25.29% - Gained Access on their own (237)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Calibri (MS)"/>
              </a:rPr>
              <a:t>    - 20.28% - Knowingly left by caregiver (190)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Calibri (MS)"/>
              </a:rPr>
              <a:t>    - 1.81% - Unknown (17) 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Calibri (MS)"/>
              </a:rPr>
              <a:t>More than half of the deaths (54%) are children under 2 years of age.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Calibri (MS)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75917" y="9458101"/>
            <a:ext cx="3962549" cy="318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Calibri (MS)"/>
              </a:rPr>
              <a:t>https://noheatstroke.org/original/index.html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271128" y="3174565"/>
            <a:ext cx="2186557" cy="21865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077608" y="2872180"/>
            <a:ext cx="3295302" cy="329530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460596" y="3209305"/>
            <a:ext cx="2381664" cy="2381664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969681" y="9373011"/>
            <a:ext cx="135285" cy="350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dirty="0">
                <a:solidFill>
                  <a:srgbClr val="000000"/>
                </a:solidFill>
                <a:latin typeface="Calibri (MS)"/>
              </a:rPr>
              <a:t>4</a:t>
            </a:r>
            <a:endParaRPr lang="en-US" sz="2100" dirty="0">
              <a:solidFill>
                <a:srgbClr val="000000"/>
              </a:solidFill>
              <a:latin typeface="Calibri (MS)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471066" y="5872207"/>
            <a:ext cx="3786679" cy="2120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 dirty="0" err="1">
                <a:solidFill>
                  <a:srgbClr val="000000"/>
                </a:solidFill>
                <a:latin typeface="Calibri (MS)"/>
              </a:rPr>
              <a:t>SafeAuto</a:t>
            </a:r>
            <a:r>
              <a:rPr lang="en-US" sz="2400" dirty="0">
                <a:solidFill>
                  <a:srgbClr val="000000"/>
                </a:solidFill>
                <a:latin typeface="Calibri (MS)"/>
              </a:rPr>
              <a:t> is a new </a:t>
            </a:r>
            <a:r>
              <a:rPr lang="en-US" sz="2400" dirty="0" err="1">
                <a:solidFill>
                  <a:srgbClr val="000000"/>
                </a:solidFill>
                <a:latin typeface="Calibri (MS)"/>
              </a:rPr>
              <a:t>IoMT</a:t>
            </a:r>
            <a:r>
              <a:rPr lang="en-US" sz="2400" dirty="0">
                <a:solidFill>
                  <a:srgbClr val="000000"/>
                </a:solidFill>
                <a:latin typeface="Calibri (MS)"/>
              </a:rPr>
              <a:t> device for accurate non-contact breathing rate measurement to ensure child safety in a vehicle.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057275"/>
            <a:ext cx="5047147" cy="1065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24"/>
              </a:lnSpc>
            </a:pPr>
            <a:r>
              <a:rPr lang="en-US" sz="7200">
                <a:solidFill>
                  <a:srgbClr val="000000"/>
                </a:solidFill>
                <a:latin typeface="Open Sauce SemiBold"/>
              </a:rPr>
              <a:t>SafeAuto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31843" y="6081757"/>
            <a:ext cx="3986831" cy="862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Calibri (MS)"/>
              </a:rPr>
              <a:t>This device uses a 60 GHz short range pulsed radar.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485923" y="5872207"/>
            <a:ext cx="4331011" cy="1282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Calibri (MS)"/>
              </a:rPr>
              <a:t>The estimated breathing rates are communicated to the user (parent/guardian) over </a:t>
            </a:r>
            <a:r>
              <a:rPr lang="en-US" sz="2400" dirty="0" err="1">
                <a:solidFill>
                  <a:srgbClr val="000000"/>
                </a:solidFill>
                <a:latin typeface="Calibri (MS)"/>
              </a:rPr>
              <a:t>wifi</a:t>
            </a:r>
            <a:r>
              <a:rPr lang="en-US" sz="2400" dirty="0">
                <a:solidFill>
                  <a:srgbClr val="000000"/>
                </a:solidFill>
                <a:latin typeface="Calibri (MS)"/>
              </a:rPr>
              <a:t>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739905" y="2400294"/>
          <a:ext cx="16888242" cy="6876570"/>
        </p:xfrm>
        <a:graphic>
          <a:graphicData uri="http://schemas.openxmlformats.org/drawingml/2006/table">
            <a:tbl>
              <a:tblPr/>
              <a:tblGrid>
                <a:gridCol w="12441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79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10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10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10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510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8187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666757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Ref. #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Paper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Radar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Frequency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Subject Distance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%Error (Breathing Rate)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 Bold"/>
                        </a:rPr>
                        <a:t>Methodology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1455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[2]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(S. Wang, 2015)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FMCW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80 GHz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1m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6.89%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FFT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4179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[3]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(M. Alizadeh, 2019)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FMCW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77 GHz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1.7m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6%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FFT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94179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[4]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(Zhicheng Yang, 2016)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CW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60 GHz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1m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Calibri (MS)"/>
                        </a:rPr>
                        <a:t>2%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000000"/>
                          </a:solidFill>
                          <a:latin typeface="Calibri (MS)"/>
                        </a:rPr>
                        <a:t>FFT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969681" y="9373011"/>
            <a:ext cx="135285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06644" y="1298299"/>
            <a:ext cx="7541824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Literature Review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969681" y="9373011"/>
            <a:ext cx="135285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6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5917" y="887962"/>
            <a:ext cx="7541824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Objectives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96408" y="2573631"/>
            <a:ext cx="15773273" cy="5848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57"/>
              </a:lnSpc>
              <a:spcBef>
                <a:spcPct val="0"/>
              </a:spcBef>
            </a:pPr>
            <a:r>
              <a:rPr lang="en-US" sz="4112">
                <a:solidFill>
                  <a:srgbClr val="000000"/>
                </a:solidFill>
                <a:latin typeface="Calibri (MS)"/>
              </a:rPr>
              <a:t>This project aims to design an efficient system with low false-positive and false-negative rates having the objectives:</a:t>
            </a:r>
          </a:p>
          <a:p>
            <a:pPr marL="887950" lvl="1" indent="-443975">
              <a:lnSpc>
                <a:spcPts val="5757"/>
              </a:lnSpc>
              <a:buFont typeface="Arial"/>
              <a:buChar char="•"/>
            </a:pPr>
            <a:r>
              <a:rPr lang="en-US" sz="4112">
                <a:solidFill>
                  <a:srgbClr val="000000"/>
                </a:solidFill>
                <a:latin typeface="Calibri (MS)"/>
              </a:rPr>
              <a:t>To perform detection of any in-Cabin passengers. </a:t>
            </a:r>
          </a:p>
          <a:p>
            <a:pPr marL="887950" lvl="1" indent="-443975">
              <a:lnSpc>
                <a:spcPts val="5757"/>
              </a:lnSpc>
              <a:buFont typeface="Arial"/>
              <a:buChar char="•"/>
            </a:pPr>
            <a:r>
              <a:rPr lang="en-US" sz="4112">
                <a:solidFill>
                  <a:srgbClr val="000000"/>
                </a:solidFill>
                <a:latin typeface="Calibri (MS)"/>
              </a:rPr>
              <a:t>To distinguish between children and adults.</a:t>
            </a:r>
          </a:p>
          <a:p>
            <a:pPr marL="887950" lvl="1" indent="-443975">
              <a:lnSpc>
                <a:spcPts val="5757"/>
              </a:lnSpc>
              <a:buFont typeface="Arial"/>
              <a:buChar char="•"/>
            </a:pPr>
            <a:r>
              <a:rPr lang="en-US" sz="4112">
                <a:solidFill>
                  <a:srgbClr val="000000"/>
                </a:solidFill>
                <a:latin typeface="Calibri (MS)"/>
              </a:rPr>
              <a:t>To alert the owner or the guardian if a child is accidentally left behind in the car so any accidents can be prevented.</a:t>
            </a:r>
          </a:p>
          <a:p>
            <a:pPr marL="887950" lvl="1" indent="-443975">
              <a:lnSpc>
                <a:spcPts val="5757"/>
              </a:lnSpc>
              <a:buFont typeface="Arial"/>
              <a:buChar char="•"/>
            </a:pPr>
            <a:r>
              <a:rPr lang="en-US" sz="4112">
                <a:solidFill>
                  <a:srgbClr val="000000"/>
                </a:solidFill>
                <a:latin typeface="Calibri (MS)"/>
              </a:rPr>
              <a:t>To promote child passengers’ health and safety, aiming towards achieving SDG 3.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969681" y="9373011"/>
            <a:ext cx="135285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7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90518" y="756193"/>
            <a:ext cx="4806026" cy="922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30"/>
              </a:lnSpc>
              <a:spcBef>
                <a:spcPct val="0"/>
              </a:spcBef>
            </a:pPr>
            <a:r>
              <a:rPr lang="en-US" sz="5164" spc="-51">
                <a:solidFill>
                  <a:srgbClr val="000000"/>
                </a:solidFill>
                <a:latin typeface="Canva Sans 1 Bold"/>
              </a:rPr>
              <a:t>Block Diagram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445709" y="3304751"/>
            <a:ext cx="15396582" cy="5745497"/>
            <a:chOff x="0" y="0"/>
            <a:chExt cx="20528776" cy="7660662"/>
          </a:xfrm>
        </p:grpSpPr>
        <p:grpSp>
          <p:nvGrpSpPr>
            <p:cNvPr id="7" name="Group 7"/>
            <p:cNvGrpSpPr/>
            <p:nvPr/>
          </p:nvGrpSpPr>
          <p:grpSpPr>
            <a:xfrm>
              <a:off x="8298543" y="2698417"/>
              <a:ext cx="420443" cy="282692"/>
              <a:chOff x="0" y="0"/>
              <a:chExt cx="1930400" cy="129794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11778394" y="2698417"/>
              <a:ext cx="420443" cy="282692"/>
              <a:chOff x="0" y="0"/>
              <a:chExt cx="1930400" cy="129794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15258246" y="2698417"/>
              <a:ext cx="420443" cy="282692"/>
              <a:chOff x="0" y="0"/>
              <a:chExt cx="1930400" cy="129794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18738097" y="2698417"/>
              <a:ext cx="420443" cy="282692"/>
              <a:chOff x="0" y="0"/>
              <a:chExt cx="1930400" cy="129794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4818692" y="2698417"/>
              <a:ext cx="420443" cy="282692"/>
              <a:chOff x="0" y="0"/>
              <a:chExt cx="1930400" cy="129794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6949673" y="1541912"/>
              <a:ext cx="3139549" cy="1177501"/>
              <a:chOff x="0" y="0"/>
              <a:chExt cx="6577418" cy="2466889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577418" cy="2466889"/>
              </a:xfrm>
              <a:custGeom>
                <a:avLst/>
                <a:gdLst/>
                <a:ahLst/>
                <a:cxnLst/>
                <a:rect l="l" t="t" r="r" b="b"/>
                <a:pathLst>
                  <a:path w="6577418" h="2466889">
                    <a:moveTo>
                      <a:pt x="6452958" y="2466889"/>
                    </a:moveTo>
                    <a:lnTo>
                      <a:pt x="124460" y="2466889"/>
                    </a:lnTo>
                    <a:cubicBezTo>
                      <a:pt x="55880" y="2466889"/>
                      <a:pt x="0" y="2411009"/>
                      <a:pt x="0" y="234242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6452958" y="0"/>
                    </a:lnTo>
                    <a:cubicBezTo>
                      <a:pt x="6521538" y="0"/>
                      <a:pt x="6577418" y="55880"/>
                      <a:pt x="6577418" y="124460"/>
                    </a:cubicBezTo>
                    <a:lnTo>
                      <a:pt x="6577418" y="2342429"/>
                    </a:lnTo>
                    <a:cubicBezTo>
                      <a:pt x="6577418" y="2411009"/>
                      <a:pt x="6521538" y="2466889"/>
                      <a:pt x="6452958" y="2466889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sp>
          <p:nvSpPr>
            <p:cNvPr id="19" name="TextBox 19"/>
            <p:cNvSpPr txBox="1"/>
            <p:nvPr/>
          </p:nvSpPr>
          <p:spPr>
            <a:xfrm>
              <a:off x="7272580" y="1733773"/>
              <a:ext cx="2461604" cy="7851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8"/>
                </a:lnSpc>
              </a:pPr>
              <a:r>
                <a:rPr lang="en-US" sz="1784" spc="53">
                  <a:solidFill>
                    <a:srgbClr val="000000"/>
                  </a:solidFill>
                  <a:latin typeface="Inter Bold"/>
                </a:rPr>
                <a:t>FEATURE EXTRACTION</a:t>
              </a:r>
            </a:p>
          </p:txBody>
        </p:sp>
        <p:grpSp>
          <p:nvGrpSpPr>
            <p:cNvPr id="20" name="Group 20"/>
            <p:cNvGrpSpPr/>
            <p:nvPr/>
          </p:nvGrpSpPr>
          <p:grpSpPr>
            <a:xfrm>
              <a:off x="10429524" y="1541912"/>
              <a:ext cx="3139549" cy="1177501"/>
              <a:chOff x="0" y="0"/>
              <a:chExt cx="6577418" cy="2466889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6577418" cy="2466889"/>
              </a:xfrm>
              <a:custGeom>
                <a:avLst/>
                <a:gdLst/>
                <a:ahLst/>
                <a:cxnLst/>
                <a:rect l="l" t="t" r="r" b="b"/>
                <a:pathLst>
                  <a:path w="6577418" h="2466889">
                    <a:moveTo>
                      <a:pt x="6452958" y="2466889"/>
                    </a:moveTo>
                    <a:lnTo>
                      <a:pt x="124460" y="2466889"/>
                    </a:lnTo>
                    <a:cubicBezTo>
                      <a:pt x="55880" y="2466889"/>
                      <a:pt x="0" y="2411009"/>
                      <a:pt x="0" y="234242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6452958" y="0"/>
                    </a:lnTo>
                    <a:cubicBezTo>
                      <a:pt x="6521538" y="0"/>
                      <a:pt x="6577418" y="55880"/>
                      <a:pt x="6577418" y="124460"/>
                    </a:cubicBezTo>
                    <a:lnTo>
                      <a:pt x="6577418" y="2342429"/>
                    </a:lnTo>
                    <a:cubicBezTo>
                      <a:pt x="6577418" y="2411009"/>
                      <a:pt x="6521538" y="2466889"/>
                      <a:pt x="6452958" y="2466889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sp>
          <p:nvSpPr>
            <p:cNvPr id="22" name="TextBox 22"/>
            <p:cNvSpPr txBox="1"/>
            <p:nvPr/>
          </p:nvSpPr>
          <p:spPr>
            <a:xfrm>
              <a:off x="10752432" y="1733773"/>
              <a:ext cx="2461604" cy="7851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8"/>
                </a:lnSpc>
              </a:pPr>
              <a:r>
                <a:rPr lang="en-US" sz="1784" spc="53">
                  <a:solidFill>
                    <a:srgbClr val="000000"/>
                  </a:solidFill>
                  <a:latin typeface="Inter Bold"/>
                </a:rPr>
                <a:t>FEATURE SELECTION</a:t>
              </a:r>
            </a:p>
          </p:txBody>
        </p:sp>
        <p:grpSp>
          <p:nvGrpSpPr>
            <p:cNvPr id="23" name="Group 23"/>
            <p:cNvGrpSpPr/>
            <p:nvPr/>
          </p:nvGrpSpPr>
          <p:grpSpPr>
            <a:xfrm>
              <a:off x="13909376" y="1541912"/>
              <a:ext cx="3139549" cy="1177501"/>
              <a:chOff x="0" y="0"/>
              <a:chExt cx="6577418" cy="2466889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6577418" cy="2466889"/>
              </a:xfrm>
              <a:custGeom>
                <a:avLst/>
                <a:gdLst/>
                <a:ahLst/>
                <a:cxnLst/>
                <a:rect l="l" t="t" r="r" b="b"/>
                <a:pathLst>
                  <a:path w="6577418" h="2466889">
                    <a:moveTo>
                      <a:pt x="6452958" y="2466889"/>
                    </a:moveTo>
                    <a:lnTo>
                      <a:pt x="124460" y="2466889"/>
                    </a:lnTo>
                    <a:cubicBezTo>
                      <a:pt x="55880" y="2466889"/>
                      <a:pt x="0" y="2411009"/>
                      <a:pt x="0" y="234242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6452958" y="0"/>
                    </a:lnTo>
                    <a:cubicBezTo>
                      <a:pt x="6521538" y="0"/>
                      <a:pt x="6577418" y="55880"/>
                      <a:pt x="6577418" y="124460"/>
                    </a:cubicBezTo>
                    <a:lnTo>
                      <a:pt x="6577418" y="2342429"/>
                    </a:lnTo>
                    <a:cubicBezTo>
                      <a:pt x="6577418" y="2411009"/>
                      <a:pt x="6521538" y="2466889"/>
                      <a:pt x="6452958" y="2466889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sp>
          <p:nvSpPr>
            <p:cNvPr id="25" name="TextBox 25"/>
            <p:cNvSpPr txBox="1"/>
            <p:nvPr/>
          </p:nvSpPr>
          <p:spPr>
            <a:xfrm>
              <a:off x="14060146" y="1938031"/>
              <a:ext cx="2816642" cy="3766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8"/>
                </a:lnSpc>
              </a:pPr>
              <a:r>
                <a:rPr lang="en-US" sz="1784" spc="53">
                  <a:solidFill>
                    <a:srgbClr val="000000"/>
                  </a:solidFill>
                  <a:latin typeface="Inter Bold"/>
                </a:rPr>
                <a:t>CLASSIFICATION</a:t>
              </a:r>
            </a:p>
          </p:txBody>
        </p:sp>
        <p:grpSp>
          <p:nvGrpSpPr>
            <p:cNvPr id="26" name="Group 26"/>
            <p:cNvGrpSpPr/>
            <p:nvPr/>
          </p:nvGrpSpPr>
          <p:grpSpPr>
            <a:xfrm>
              <a:off x="17389227" y="1541912"/>
              <a:ext cx="3139549" cy="1177501"/>
              <a:chOff x="0" y="0"/>
              <a:chExt cx="6577418" cy="2466889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577418" cy="2466889"/>
              </a:xfrm>
              <a:custGeom>
                <a:avLst/>
                <a:gdLst/>
                <a:ahLst/>
                <a:cxnLst/>
                <a:rect l="l" t="t" r="r" b="b"/>
                <a:pathLst>
                  <a:path w="6577418" h="2466889">
                    <a:moveTo>
                      <a:pt x="6452958" y="2466889"/>
                    </a:moveTo>
                    <a:lnTo>
                      <a:pt x="124460" y="2466889"/>
                    </a:lnTo>
                    <a:cubicBezTo>
                      <a:pt x="55880" y="2466889"/>
                      <a:pt x="0" y="2411009"/>
                      <a:pt x="0" y="234242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6452958" y="0"/>
                    </a:lnTo>
                    <a:cubicBezTo>
                      <a:pt x="6521538" y="0"/>
                      <a:pt x="6577418" y="55880"/>
                      <a:pt x="6577418" y="124460"/>
                    </a:cubicBezTo>
                    <a:lnTo>
                      <a:pt x="6577418" y="2342429"/>
                    </a:lnTo>
                    <a:cubicBezTo>
                      <a:pt x="6577418" y="2411009"/>
                      <a:pt x="6521538" y="2466889"/>
                      <a:pt x="6452958" y="2466889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sp>
          <p:nvSpPr>
            <p:cNvPr id="28" name="TextBox 28"/>
            <p:cNvSpPr txBox="1"/>
            <p:nvPr/>
          </p:nvSpPr>
          <p:spPr>
            <a:xfrm>
              <a:off x="17712134" y="1938031"/>
              <a:ext cx="2461604" cy="3766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8"/>
                </a:lnSpc>
              </a:pPr>
              <a:r>
                <a:rPr lang="en-US" sz="1784" spc="53">
                  <a:solidFill>
                    <a:srgbClr val="000000"/>
                  </a:solidFill>
                  <a:latin typeface="Inter Bold"/>
                </a:rPr>
                <a:t>NOTIFICATION</a:t>
              </a:r>
            </a:p>
          </p:txBody>
        </p:sp>
        <p:grpSp>
          <p:nvGrpSpPr>
            <p:cNvPr id="29" name="Group 29"/>
            <p:cNvGrpSpPr/>
            <p:nvPr/>
          </p:nvGrpSpPr>
          <p:grpSpPr>
            <a:xfrm>
              <a:off x="3469822" y="1541912"/>
              <a:ext cx="3139549" cy="1177501"/>
              <a:chOff x="0" y="0"/>
              <a:chExt cx="6577418" cy="2466889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6577418" cy="2466889"/>
              </a:xfrm>
              <a:custGeom>
                <a:avLst/>
                <a:gdLst/>
                <a:ahLst/>
                <a:cxnLst/>
                <a:rect l="l" t="t" r="r" b="b"/>
                <a:pathLst>
                  <a:path w="6577418" h="2466889">
                    <a:moveTo>
                      <a:pt x="6452958" y="2466889"/>
                    </a:moveTo>
                    <a:lnTo>
                      <a:pt x="124460" y="2466889"/>
                    </a:lnTo>
                    <a:cubicBezTo>
                      <a:pt x="55880" y="2466889"/>
                      <a:pt x="0" y="2411009"/>
                      <a:pt x="0" y="234242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6452958" y="0"/>
                    </a:lnTo>
                    <a:cubicBezTo>
                      <a:pt x="6521538" y="0"/>
                      <a:pt x="6577418" y="55880"/>
                      <a:pt x="6577418" y="124460"/>
                    </a:cubicBezTo>
                    <a:lnTo>
                      <a:pt x="6577418" y="2342429"/>
                    </a:lnTo>
                    <a:cubicBezTo>
                      <a:pt x="6577418" y="2411009"/>
                      <a:pt x="6521538" y="2466889"/>
                      <a:pt x="6452958" y="2466889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sp>
          <p:nvSpPr>
            <p:cNvPr id="31" name="TextBox 31"/>
            <p:cNvSpPr txBox="1"/>
            <p:nvPr/>
          </p:nvSpPr>
          <p:spPr>
            <a:xfrm>
              <a:off x="3634744" y="1938031"/>
              <a:ext cx="2809705" cy="3766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8"/>
                </a:lnSpc>
              </a:pPr>
              <a:r>
                <a:rPr lang="en-US" sz="1784" spc="53">
                  <a:solidFill>
                    <a:srgbClr val="000000"/>
                  </a:solidFill>
                  <a:latin typeface="Inter Bold"/>
                </a:rPr>
                <a:t>PREPROCESSING </a:t>
              </a:r>
            </a:p>
          </p:txBody>
        </p:sp>
        <p:grpSp>
          <p:nvGrpSpPr>
            <p:cNvPr id="32" name="Group 32"/>
            <p:cNvGrpSpPr/>
            <p:nvPr/>
          </p:nvGrpSpPr>
          <p:grpSpPr>
            <a:xfrm>
              <a:off x="0" y="1541912"/>
              <a:ext cx="3139549" cy="1177501"/>
              <a:chOff x="0" y="0"/>
              <a:chExt cx="6577418" cy="2466889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6577418" cy="2466889"/>
              </a:xfrm>
              <a:custGeom>
                <a:avLst/>
                <a:gdLst/>
                <a:ahLst/>
                <a:cxnLst/>
                <a:rect l="l" t="t" r="r" b="b"/>
                <a:pathLst>
                  <a:path w="6577418" h="2466889">
                    <a:moveTo>
                      <a:pt x="6452958" y="2466889"/>
                    </a:moveTo>
                    <a:lnTo>
                      <a:pt x="124460" y="2466889"/>
                    </a:lnTo>
                    <a:cubicBezTo>
                      <a:pt x="55880" y="2466889"/>
                      <a:pt x="0" y="2411009"/>
                      <a:pt x="0" y="234242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6452958" y="0"/>
                    </a:lnTo>
                    <a:cubicBezTo>
                      <a:pt x="6521538" y="0"/>
                      <a:pt x="6577418" y="55880"/>
                      <a:pt x="6577418" y="124460"/>
                    </a:cubicBezTo>
                    <a:lnTo>
                      <a:pt x="6577418" y="2342429"/>
                    </a:lnTo>
                    <a:cubicBezTo>
                      <a:pt x="6577418" y="2411009"/>
                      <a:pt x="6521538" y="2466889"/>
                      <a:pt x="6452958" y="2466889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sp>
          <p:nvSpPr>
            <p:cNvPr id="34" name="TextBox 34"/>
            <p:cNvSpPr txBox="1"/>
            <p:nvPr/>
          </p:nvSpPr>
          <p:spPr>
            <a:xfrm>
              <a:off x="164922" y="1733773"/>
              <a:ext cx="2809705" cy="7851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8"/>
                </a:lnSpc>
              </a:pPr>
              <a:r>
                <a:rPr lang="en-US" sz="1784" spc="53">
                  <a:solidFill>
                    <a:srgbClr val="000000"/>
                  </a:solidFill>
                  <a:latin typeface="Inter Bold"/>
                </a:rPr>
                <a:t>DATA ACQUISITION </a:t>
              </a:r>
            </a:p>
          </p:txBody>
        </p:sp>
        <p:grpSp>
          <p:nvGrpSpPr>
            <p:cNvPr id="35" name="Group 35"/>
            <p:cNvGrpSpPr/>
            <p:nvPr/>
          </p:nvGrpSpPr>
          <p:grpSpPr>
            <a:xfrm>
              <a:off x="1348870" y="2698417"/>
              <a:ext cx="420443" cy="282692"/>
              <a:chOff x="0" y="0"/>
              <a:chExt cx="1930400" cy="129794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D6B841"/>
              </a:solidFill>
            </p:spPr>
          </p:sp>
        </p:grpSp>
        <p:grpSp>
          <p:nvGrpSpPr>
            <p:cNvPr id="37" name="Group 37"/>
            <p:cNvGrpSpPr/>
            <p:nvPr/>
          </p:nvGrpSpPr>
          <p:grpSpPr>
            <a:xfrm>
              <a:off x="7869509" y="0"/>
              <a:ext cx="767582" cy="767582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48654" tIns="48654" rIns="48654" bIns="48654" rtlCol="0" anchor="ctr"/>
              <a:lstStyle/>
              <a:p>
                <a:pPr algn="ctr">
                  <a:lnSpc>
                    <a:spcPts val="1156"/>
                  </a:lnSpc>
                </a:pPr>
                <a:r>
                  <a:rPr lang="en-US" sz="963">
                    <a:solidFill>
                      <a:srgbClr val="000000"/>
                    </a:solidFill>
                    <a:latin typeface="Inter Bold"/>
                  </a:rPr>
                  <a:t>3</a:t>
                </a: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>
              <a:off x="11349361" y="0"/>
              <a:ext cx="767582" cy="767582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48654" tIns="48654" rIns="48654" bIns="48654" rtlCol="0" anchor="ctr"/>
              <a:lstStyle/>
              <a:p>
                <a:pPr algn="ctr">
                  <a:lnSpc>
                    <a:spcPts val="1156"/>
                  </a:lnSpc>
                </a:pPr>
                <a:r>
                  <a:rPr lang="en-US" sz="963">
                    <a:solidFill>
                      <a:srgbClr val="000000"/>
                    </a:solidFill>
                    <a:latin typeface="Inter Bold"/>
                  </a:rPr>
                  <a:t>4</a:t>
                </a:r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>
              <a:off x="14829212" y="0"/>
              <a:ext cx="767582" cy="767582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48654" tIns="48654" rIns="48654" bIns="48654" rtlCol="0" anchor="ctr"/>
              <a:lstStyle/>
              <a:p>
                <a:pPr algn="ctr">
                  <a:lnSpc>
                    <a:spcPts val="1156"/>
                  </a:lnSpc>
                </a:pPr>
                <a:r>
                  <a:rPr lang="en-US" sz="963">
                    <a:solidFill>
                      <a:srgbClr val="000000"/>
                    </a:solidFill>
                    <a:latin typeface="Inter Bold"/>
                  </a:rPr>
                  <a:t>5</a:t>
                </a:r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>
              <a:off x="18309063" y="0"/>
              <a:ext cx="767582" cy="767582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48654" tIns="48654" rIns="48654" bIns="48654" rtlCol="0" anchor="ctr"/>
              <a:lstStyle/>
              <a:p>
                <a:pPr algn="ctr">
                  <a:lnSpc>
                    <a:spcPts val="1156"/>
                  </a:lnSpc>
                </a:pPr>
                <a:r>
                  <a:rPr lang="en-US" sz="963">
                    <a:solidFill>
                      <a:srgbClr val="000000"/>
                    </a:solidFill>
                    <a:latin typeface="Inter Bold"/>
                  </a:rPr>
                  <a:t>6</a:t>
                </a:r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>
              <a:off x="4389658" y="0"/>
              <a:ext cx="767582" cy="767582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48654" tIns="48654" rIns="48654" bIns="48654" rtlCol="0" anchor="ctr"/>
              <a:lstStyle/>
              <a:p>
                <a:pPr algn="ctr">
                  <a:lnSpc>
                    <a:spcPts val="1156"/>
                  </a:lnSpc>
                </a:pPr>
                <a:r>
                  <a:rPr lang="en-US" sz="963">
                    <a:solidFill>
                      <a:srgbClr val="000000"/>
                    </a:solidFill>
                    <a:latin typeface="Inter Bold"/>
                  </a:rPr>
                  <a:t>2</a:t>
                </a:r>
              </a:p>
            </p:txBody>
          </p:sp>
        </p:grpSp>
        <p:sp>
          <p:nvSpPr>
            <p:cNvPr id="52" name="AutoShape 52"/>
            <p:cNvSpPr/>
            <p:nvPr/>
          </p:nvSpPr>
          <p:spPr>
            <a:xfrm>
              <a:off x="5777843" y="373578"/>
              <a:ext cx="1456048" cy="0"/>
            </a:xfrm>
            <a:prstGeom prst="line">
              <a:avLst/>
            </a:prstGeom>
            <a:ln w="21327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  <p:sp>
          <p:nvSpPr>
            <p:cNvPr id="53" name="AutoShape 53"/>
            <p:cNvSpPr/>
            <p:nvPr/>
          </p:nvSpPr>
          <p:spPr>
            <a:xfrm>
              <a:off x="9258457" y="373578"/>
              <a:ext cx="1456048" cy="0"/>
            </a:xfrm>
            <a:prstGeom prst="line">
              <a:avLst/>
            </a:prstGeom>
            <a:ln w="21327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  <p:sp>
          <p:nvSpPr>
            <p:cNvPr id="54" name="AutoShape 54"/>
            <p:cNvSpPr/>
            <p:nvPr/>
          </p:nvSpPr>
          <p:spPr>
            <a:xfrm>
              <a:off x="12731372" y="373578"/>
              <a:ext cx="1456048" cy="0"/>
            </a:xfrm>
            <a:prstGeom prst="line">
              <a:avLst/>
            </a:prstGeom>
            <a:ln w="21327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  <p:sp>
          <p:nvSpPr>
            <p:cNvPr id="55" name="AutoShape 55"/>
            <p:cNvSpPr/>
            <p:nvPr/>
          </p:nvSpPr>
          <p:spPr>
            <a:xfrm>
              <a:off x="16211985" y="373578"/>
              <a:ext cx="1456048" cy="0"/>
            </a:xfrm>
            <a:prstGeom prst="line">
              <a:avLst/>
            </a:prstGeom>
            <a:ln w="21327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  <p:grpSp>
          <p:nvGrpSpPr>
            <p:cNvPr id="56" name="Group 56"/>
            <p:cNvGrpSpPr/>
            <p:nvPr/>
          </p:nvGrpSpPr>
          <p:grpSpPr>
            <a:xfrm>
              <a:off x="919836" y="0"/>
              <a:ext cx="767582" cy="767582"/>
              <a:chOff x="0" y="0"/>
              <a:chExt cx="812800" cy="812800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D6B841"/>
              </a:solidFill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</p:spPr>
            <p:txBody>
              <a:bodyPr lIns="48654" tIns="48654" rIns="48654" bIns="48654" rtlCol="0" anchor="ctr"/>
              <a:lstStyle/>
              <a:p>
                <a:pPr algn="ctr">
                  <a:lnSpc>
                    <a:spcPts val="1156"/>
                  </a:lnSpc>
                </a:pPr>
                <a:r>
                  <a:rPr lang="en-US" sz="963">
                    <a:solidFill>
                      <a:srgbClr val="000000"/>
                    </a:solidFill>
                    <a:latin typeface="Inter Bold"/>
                  </a:rPr>
                  <a:t>1</a:t>
                </a:r>
              </a:p>
            </p:txBody>
          </p:sp>
        </p:grpSp>
        <p:sp>
          <p:nvSpPr>
            <p:cNvPr id="59" name="AutoShape 59"/>
            <p:cNvSpPr/>
            <p:nvPr/>
          </p:nvSpPr>
          <p:spPr>
            <a:xfrm>
              <a:off x="2308021" y="373578"/>
              <a:ext cx="1456048" cy="0"/>
            </a:xfrm>
            <a:prstGeom prst="line">
              <a:avLst/>
            </a:prstGeom>
            <a:ln w="21327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  <p:grpSp>
          <p:nvGrpSpPr>
            <p:cNvPr id="60" name="Group 60"/>
            <p:cNvGrpSpPr/>
            <p:nvPr/>
          </p:nvGrpSpPr>
          <p:grpSpPr>
            <a:xfrm>
              <a:off x="6949673" y="3620914"/>
              <a:ext cx="3139549" cy="4039748"/>
              <a:chOff x="0" y="0"/>
              <a:chExt cx="7437611" cy="9570190"/>
            </a:xfrm>
          </p:grpSpPr>
          <p:sp>
            <p:nvSpPr>
              <p:cNvPr id="61" name="Freeform 61"/>
              <p:cNvSpPr/>
              <p:nvPr/>
            </p:nvSpPr>
            <p:spPr>
              <a:xfrm>
                <a:off x="31750" y="31750"/>
                <a:ext cx="7374111" cy="9506689"/>
              </a:xfrm>
              <a:custGeom>
                <a:avLst/>
                <a:gdLst/>
                <a:ahLst/>
                <a:cxnLst/>
                <a:rect l="l" t="t" r="r" b="b"/>
                <a:pathLst>
                  <a:path w="7374111" h="9506689">
                    <a:moveTo>
                      <a:pt x="7281401" y="9506689"/>
                    </a:moveTo>
                    <a:lnTo>
                      <a:pt x="92710" y="9506689"/>
                    </a:lnTo>
                    <a:cubicBezTo>
                      <a:pt x="41910" y="9506689"/>
                      <a:pt x="0" y="9464780"/>
                      <a:pt x="0" y="94139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7280132" y="0"/>
                    </a:lnTo>
                    <a:cubicBezTo>
                      <a:pt x="7330932" y="0"/>
                      <a:pt x="7372841" y="41910"/>
                      <a:pt x="7372841" y="92710"/>
                    </a:cubicBezTo>
                    <a:lnTo>
                      <a:pt x="7372841" y="9412710"/>
                    </a:lnTo>
                    <a:cubicBezTo>
                      <a:pt x="7374111" y="9464780"/>
                      <a:pt x="7332201" y="9506689"/>
                      <a:pt x="7281401" y="9506689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62" name="Freeform 62"/>
              <p:cNvSpPr/>
              <p:nvPr/>
            </p:nvSpPr>
            <p:spPr>
              <a:xfrm>
                <a:off x="0" y="0"/>
                <a:ext cx="7437611" cy="9570189"/>
              </a:xfrm>
              <a:custGeom>
                <a:avLst/>
                <a:gdLst/>
                <a:ahLst/>
                <a:cxnLst/>
                <a:rect l="l" t="t" r="r" b="b"/>
                <a:pathLst>
                  <a:path w="7437611" h="9570189">
                    <a:moveTo>
                      <a:pt x="7313151" y="59690"/>
                    </a:moveTo>
                    <a:cubicBezTo>
                      <a:pt x="7348711" y="59690"/>
                      <a:pt x="7377921" y="88900"/>
                      <a:pt x="7377921" y="124460"/>
                    </a:cubicBezTo>
                    <a:lnTo>
                      <a:pt x="7377921" y="9445730"/>
                    </a:lnTo>
                    <a:cubicBezTo>
                      <a:pt x="7377921" y="9481289"/>
                      <a:pt x="7348711" y="9510499"/>
                      <a:pt x="7313151" y="9510499"/>
                    </a:cubicBezTo>
                    <a:lnTo>
                      <a:pt x="124460" y="9510499"/>
                    </a:lnTo>
                    <a:cubicBezTo>
                      <a:pt x="88900" y="9510499"/>
                      <a:pt x="59690" y="9481289"/>
                      <a:pt x="59690" y="94457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7313151" y="59690"/>
                    </a:lnTo>
                    <a:moveTo>
                      <a:pt x="7313151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445730"/>
                    </a:lnTo>
                    <a:cubicBezTo>
                      <a:pt x="0" y="9514310"/>
                      <a:pt x="55880" y="9570189"/>
                      <a:pt x="124460" y="9570189"/>
                    </a:cubicBezTo>
                    <a:lnTo>
                      <a:pt x="7313151" y="9570189"/>
                    </a:lnTo>
                    <a:cubicBezTo>
                      <a:pt x="7381732" y="9570189"/>
                      <a:pt x="7437611" y="9514310"/>
                      <a:pt x="7437611" y="9445730"/>
                    </a:cubicBezTo>
                    <a:lnTo>
                      <a:pt x="7437611" y="124460"/>
                    </a:lnTo>
                    <a:cubicBezTo>
                      <a:pt x="7437611" y="55880"/>
                      <a:pt x="7381732" y="0"/>
                      <a:pt x="731315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63" name="TextBox 63"/>
            <p:cNvSpPr txBox="1"/>
            <p:nvPr/>
          </p:nvSpPr>
          <p:spPr>
            <a:xfrm>
              <a:off x="7307502" y="4691154"/>
              <a:ext cx="2429473" cy="19092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1986" spc="-19">
                  <a:solidFill>
                    <a:srgbClr val="000000"/>
                  </a:solidFill>
                  <a:latin typeface="Inter Bold"/>
                </a:rPr>
                <a:t>Using filters to extract frequency components. </a:t>
              </a:r>
            </a:p>
          </p:txBody>
        </p:sp>
        <p:grpSp>
          <p:nvGrpSpPr>
            <p:cNvPr id="64" name="Group 64"/>
            <p:cNvGrpSpPr/>
            <p:nvPr/>
          </p:nvGrpSpPr>
          <p:grpSpPr>
            <a:xfrm>
              <a:off x="10429524" y="3620914"/>
              <a:ext cx="3139549" cy="4039748"/>
              <a:chOff x="0" y="0"/>
              <a:chExt cx="7437611" cy="957019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31750" y="31750"/>
                <a:ext cx="7374111" cy="9506689"/>
              </a:xfrm>
              <a:custGeom>
                <a:avLst/>
                <a:gdLst/>
                <a:ahLst/>
                <a:cxnLst/>
                <a:rect l="l" t="t" r="r" b="b"/>
                <a:pathLst>
                  <a:path w="7374111" h="9506689">
                    <a:moveTo>
                      <a:pt x="7281401" y="9506689"/>
                    </a:moveTo>
                    <a:lnTo>
                      <a:pt x="92710" y="9506689"/>
                    </a:lnTo>
                    <a:cubicBezTo>
                      <a:pt x="41910" y="9506689"/>
                      <a:pt x="0" y="9464780"/>
                      <a:pt x="0" y="94139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7280132" y="0"/>
                    </a:lnTo>
                    <a:cubicBezTo>
                      <a:pt x="7330932" y="0"/>
                      <a:pt x="7372841" y="41910"/>
                      <a:pt x="7372841" y="92710"/>
                    </a:cubicBezTo>
                    <a:lnTo>
                      <a:pt x="7372841" y="9412710"/>
                    </a:lnTo>
                    <a:cubicBezTo>
                      <a:pt x="7374111" y="9464780"/>
                      <a:pt x="7332201" y="9506689"/>
                      <a:pt x="7281401" y="9506689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66" name="Freeform 66"/>
              <p:cNvSpPr/>
              <p:nvPr/>
            </p:nvSpPr>
            <p:spPr>
              <a:xfrm>
                <a:off x="0" y="0"/>
                <a:ext cx="7437611" cy="9570189"/>
              </a:xfrm>
              <a:custGeom>
                <a:avLst/>
                <a:gdLst/>
                <a:ahLst/>
                <a:cxnLst/>
                <a:rect l="l" t="t" r="r" b="b"/>
                <a:pathLst>
                  <a:path w="7437611" h="9570189">
                    <a:moveTo>
                      <a:pt x="7313151" y="59690"/>
                    </a:moveTo>
                    <a:cubicBezTo>
                      <a:pt x="7348711" y="59690"/>
                      <a:pt x="7377921" y="88900"/>
                      <a:pt x="7377921" y="124460"/>
                    </a:cubicBezTo>
                    <a:lnTo>
                      <a:pt x="7377921" y="9445730"/>
                    </a:lnTo>
                    <a:cubicBezTo>
                      <a:pt x="7377921" y="9481289"/>
                      <a:pt x="7348711" y="9510499"/>
                      <a:pt x="7313151" y="9510499"/>
                    </a:cubicBezTo>
                    <a:lnTo>
                      <a:pt x="124460" y="9510499"/>
                    </a:lnTo>
                    <a:cubicBezTo>
                      <a:pt x="88900" y="9510499"/>
                      <a:pt x="59690" y="9481289"/>
                      <a:pt x="59690" y="94457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7313151" y="59690"/>
                    </a:lnTo>
                    <a:moveTo>
                      <a:pt x="7313151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445730"/>
                    </a:lnTo>
                    <a:cubicBezTo>
                      <a:pt x="0" y="9514310"/>
                      <a:pt x="55880" y="9570189"/>
                      <a:pt x="124460" y="9570189"/>
                    </a:cubicBezTo>
                    <a:lnTo>
                      <a:pt x="7313151" y="9570189"/>
                    </a:lnTo>
                    <a:cubicBezTo>
                      <a:pt x="7381732" y="9570189"/>
                      <a:pt x="7437611" y="9514310"/>
                      <a:pt x="7437611" y="9445730"/>
                    </a:cubicBezTo>
                    <a:lnTo>
                      <a:pt x="7437611" y="124460"/>
                    </a:lnTo>
                    <a:cubicBezTo>
                      <a:pt x="7437611" y="55880"/>
                      <a:pt x="7381732" y="0"/>
                      <a:pt x="731315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67" name="TextBox 67"/>
            <p:cNvSpPr txBox="1"/>
            <p:nvPr/>
          </p:nvSpPr>
          <p:spPr>
            <a:xfrm>
              <a:off x="10787353" y="4447865"/>
              <a:ext cx="2429473" cy="2395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1986" spc="-19">
                  <a:solidFill>
                    <a:srgbClr val="000000"/>
                  </a:solidFill>
                  <a:latin typeface="Inter Bold"/>
                </a:rPr>
                <a:t>Calculating Breaths Per Minute to perform classification.</a:t>
              </a:r>
            </a:p>
          </p:txBody>
        </p:sp>
        <p:grpSp>
          <p:nvGrpSpPr>
            <p:cNvPr id="68" name="Group 68"/>
            <p:cNvGrpSpPr/>
            <p:nvPr/>
          </p:nvGrpSpPr>
          <p:grpSpPr>
            <a:xfrm>
              <a:off x="13909376" y="3620914"/>
              <a:ext cx="3139549" cy="4039748"/>
              <a:chOff x="0" y="0"/>
              <a:chExt cx="7437611" cy="9570190"/>
            </a:xfrm>
          </p:grpSpPr>
          <p:sp>
            <p:nvSpPr>
              <p:cNvPr id="69" name="Freeform 69"/>
              <p:cNvSpPr/>
              <p:nvPr/>
            </p:nvSpPr>
            <p:spPr>
              <a:xfrm>
                <a:off x="31750" y="31750"/>
                <a:ext cx="7374111" cy="9506689"/>
              </a:xfrm>
              <a:custGeom>
                <a:avLst/>
                <a:gdLst/>
                <a:ahLst/>
                <a:cxnLst/>
                <a:rect l="l" t="t" r="r" b="b"/>
                <a:pathLst>
                  <a:path w="7374111" h="9506689">
                    <a:moveTo>
                      <a:pt x="7281401" y="9506689"/>
                    </a:moveTo>
                    <a:lnTo>
                      <a:pt x="92710" y="9506689"/>
                    </a:lnTo>
                    <a:cubicBezTo>
                      <a:pt x="41910" y="9506689"/>
                      <a:pt x="0" y="9464780"/>
                      <a:pt x="0" y="94139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7280132" y="0"/>
                    </a:lnTo>
                    <a:cubicBezTo>
                      <a:pt x="7330932" y="0"/>
                      <a:pt x="7372841" y="41910"/>
                      <a:pt x="7372841" y="92710"/>
                    </a:cubicBezTo>
                    <a:lnTo>
                      <a:pt x="7372841" y="9412710"/>
                    </a:lnTo>
                    <a:cubicBezTo>
                      <a:pt x="7374111" y="9464780"/>
                      <a:pt x="7332201" y="9506689"/>
                      <a:pt x="7281401" y="9506689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70" name="Freeform 70"/>
              <p:cNvSpPr/>
              <p:nvPr/>
            </p:nvSpPr>
            <p:spPr>
              <a:xfrm>
                <a:off x="0" y="0"/>
                <a:ext cx="7437611" cy="9570189"/>
              </a:xfrm>
              <a:custGeom>
                <a:avLst/>
                <a:gdLst/>
                <a:ahLst/>
                <a:cxnLst/>
                <a:rect l="l" t="t" r="r" b="b"/>
                <a:pathLst>
                  <a:path w="7437611" h="9570189">
                    <a:moveTo>
                      <a:pt x="7313151" y="59690"/>
                    </a:moveTo>
                    <a:cubicBezTo>
                      <a:pt x="7348711" y="59690"/>
                      <a:pt x="7377921" y="88900"/>
                      <a:pt x="7377921" y="124460"/>
                    </a:cubicBezTo>
                    <a:lnTo>
                      <a:pt x="7377921" y="9445730"/>
                    </a:lnTo>
                    <a:cubicBezTo>
                      <a:pt x="7377921" y="9481289"/>
                      <a:pt x="7348711" y="9510499"/>
                      <a:pt x="7313151" y="9510499"/>
                    </a:cubicBezTo>
                    <a:lnTo>
                      <a:pt x="124460" y="9510499"/>
                    </a:lnTo>
                    <a:cubicBezTo>
                      <a:pt x="88900" y="9510499"/>
                      <a:pt x="59690" y="9481289"/>
                      <a:pt x="59690" y="94457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7313151" y="59690"/>
                    </a:lnTo>
                    <a:moveTo>
                      <a:pt x="7313151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445730"/>
                    </a:lnTo>
                    <a:cubicBezTo>
                      <a:pt x="0" y="9514310"/>
                      <a:pt x="55880" y="9570189"/>
                      <a:pt x="124460" y="9570189"/>
                    </a:cubicBezTo>
                    <a:lnTo>
                      <a:pt x="7313151" y="9570189"/>
                    </a:lnTo>
                    <a:cubicBezTo>
                      <a:pt x="7381732" y="9570189"/>
                      <a:pt x="7437611" y="9514310"/>
                      <a:pt x="7437611" y="9445730"/>
                    </a:cubicBezTo>
                    <a:lnTo>
                      <a:pt x="7437611" y="124460"/>
                    </a:lnTo>
                    <a:cubicBezTo>
                      <a:pt x="7437611" y="55880"/>
                      <a:pt x="7381732" y="0"/>
                      <a:pt x="731315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71" name="TextBox 71"/>
            <p:cNvSpPr txBox="1"/>
            <p:nvPr/>
          </p:nvSpPr>
          <p:spPr>
            <a:xfrm>
              <a:off x="14264413" y="4657577"/>
              <a:ext cx="2429473" cy="19092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1986" spc="-19">
                  <a:solidFill>
                    <a:srgbClr val="000000"/>
                  </a:solidFill>
                  <a:latin typeface="Inter Bold"/>
                </a:rPr>
                <a:t>Data passes through ML classifier for detection</a:t>
              </a:r>
            </a:p>
          </p:txBody>
        </p:sp>
        <p:grpSp>
          <p:nvGrpSpPr>
            <p:cNvPr id="72" name="Group 72"/>
            <p:cNvGrpSpPr/>
            <p:nvPr/>
          </p:nvGrpSpPr>
          <p:grpSpPr>
            <a:xfrm>
              <a:off x="17389227" y="3620914"/>
              <a:ext cx="3139549" cy="4039748"/>
              <a:chOff x="0" y="0"/>
              <a:chExt cx="7437611" cy="9570190"/>
            </a:xfrm>
          </p:grpSpPr>
          <p:sp>
            <p:nvSpPr>
              <p:cNvPr id="73" name="Freeform 73"/>
              <p:cNvSpPr/>
              <p:nvPr/>
            </p:nvSpPr>
            <p:spPr>
              <a:xfrm>
                <a:off x="31750" y="31750"/>
                <a:ext cx="7374111" cy="9506689"/>
              </a:xfrm>
              <a:custGeom>
                <a:avLst/>
                <a:gdLst/>
                <a:ahLst/>
                <a:cxnLst/>
                <a:rect l="l" t="t" r="r" b="b"/>
                <a:pathLst>
                  <a:path w="7374111" h="9506689">
                    <a:moveTo>
                      <a:pt x="7281401" y="9506689"/>
                    </a:moveTo>
                    <a:lnTo>
                      <a:pt x="92710" y="9506689"/>
                    </a:lnTo>
                    <a:cubicBezTo>
                      <a:pt x="41910" y="9506689"/>
                      <a:pt x="0" y="9464780"/>
                      <a:pt x="0" y="94139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7280132" y="0"/>
                    </a:lnTo>
                    <a:cubicBezTo>
                      <a:pt x="7330932" y="0"/>
                      <a:pt x="7372841" y="41910"/>
                      <a:pt x="7372841" y="92710"/>
                    </a:cubicBezTo>
                    <a:lnTo>
                      <a:pt x="7372841" y="9412710"/>
                    </a:lnTo>
                    <a:cubicBezTo>
                      <a:pt x="7374111" y="9464780"/>
                      <a:pt x="7332201" y="9506689"/>
                      <a:pt x="7281401" y="9506689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74" name="Freeform 74"/>
              <p:cNvSpPr/>
              <p:nvPr/>
            </p:nvSpPr>
            <p:spPr>
              <a:xfrm>
                <a:off x="0" y="0"/>
                <a:ext cx="7437611" cy="9570189"/>
              </a:xfrm>
              <a:custGeom>
                <a:avLst/>
                <a:gdLst/>
                <a:ahLst/>
                <a:cxnLst/>
                <a:rect l="l" t="t" r="r" b="b"/>
                <a:pathLst>
                  <a:path w="7437611" h="9570189">
                    <a:moveTo>
                      <a:pt x="7313151" y="59690"/>
                    </a:moveTo>
                    <a:cubicBezTo>
                      <a:pt x="7348711" y="59690"/>
                      <a:pt x="7377921" y="88900"/>
                      <a:pt x="7377921" y="124460"/>
                    </a:cubicBezTo>
                    <a:lnTo>
                      <a:pt x="7377921" y="9445730"/>
                    </a:lnTo>
                    <a:cubicBezTo>
                      <a:pt x="7377921" y="9481289"/>
                      <a:pt x="7348711" y="9510499"/>
                      <a:pt x="7313151" y="9510499"/>
                    </a:cubicBezTo>
                    <a:lnTo>
                      <a:pt x="124460" y="9510499"/>
                    </a:lnTo>
                    <a:cubicBezTo>
                      <a:pt x="88900" y="9510499"/>
                      <a:pt x="59690" y="9481289"/>
                      <a:pt x="59690" y="94457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7313151" y="59690"/>
                    </a:lnTo>
                    <a:moveTo>
                      <a:pt x="7313151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445730"/>
                    </a:lnTo>
                    <a:cubicBezTo>
                      <a:pt x="0" y="9514310"/>
                      <a:pt x="55880" y="9570189"/>
                      <a:pt x="124460" y="9570189"/>
                    </a:cubicBezTo>
                    <a:lnTo>
                      <a:pt x="7313151" y="9570189"/>
                    </a:lnTo>
                    <a:cubicBezTo>
                      <a:pt x="7381732" y="9570189"/>
                      <a:pt x="7437611" y="9514310"/>
                      <a:pt x="7437611" y="9445730"/>
                    </a:cubicBezTo>
                    <a:lnTo>
                      <a:pt x="7437611" y="124460"/>
                    </a:lnTo>
                    <a:cubicBezTo>
                      <a:pt x="7437611" y="55880"/>
                      <a:pt x="7381732" y="0"/>
                      <a:pt x="731315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75" name="TextBox 75"/>
            <p:cNvSpPr txBox="1"/>
            <p:nvPr/>
          </p:nvSpPr>
          <p:spPr>
            <a:xfrm>
              <a:off x="17744265" y="4171001"/>
              <a:ext cx="2429473" cy="2882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1986" spc="-19">
                  <a:solidFill>
                    <a:srgbClr val="000000"/>
                  </a:solidFill>
                  <a:latin typeface="Inter Bold"/>
                </a:rPr>
                <a:t>A message will be sent to the caregiver of the child that your child is locked in car.</a:t>
              </a:r>
            </a:p>
          </p:txBody>
        </p:sp>
        <p:grpSp>
          <p:nvGrpSpPr>
            <p:cNvPr id="76" name="Group 76"/>
            <p:cNvGrpSpPr/>
            <p:nvPr/>
          </p:nvGrpSpPr>
          <p:grpSpPr>
            <a:xfrm>
              <a:off x="3469822" y="3620914"/>
              <a:ext cx="3139549" cy="4039748"/>
              <a:chOff x="0" y="0"/>
              <a:chExt cx="7437611" cy="9570190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31750" y="31750"/>
                <a:ext cx="7374111" cy="9506689"/>
              </a:xfrm>
              <a:custGeom>
                <a:avLst/>
                <a:gdLst/>
                <a:ahLst/>
                <a:cxnLst/>
                <a:rect l="l" t="t" r="r" b="b"/>
                <a:pathLst>
                  <a:path w="7374111" h="9506689">
                    <a:moveTo>
                      <a:pt x="7281401" y="9506689"/>
                    </a:moveTo>
                    <a:lnTo>
                      <a:pt x="92710" y="9506689"/>
                    </a:lnTo>
                    <a:cubicBezTo>
                      <a:pt x="41910" y="9506689"/>
                      <a:pt x="0" y="9464780"/>
                      <a:pt x="0" y="94139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7280132" y="0"/>
                    </a:lnTo>
                    <a:cubicBezTo>
                      <a:pt x="7330932" y="0"/>
                      <a:pt x="7372841" y="41910"/>
                      <a:pt x="7372841" y="92710"/>
                    </a:cubicBezTo>
                    <a:lnTo>
                      <a:pt x="7372841" y="9412710"/>
                    </a:lnTo>
                    <a:cubicBezTo>
                      <a:pt x="7374111" y="9464780"/>
                      <a:pt x="7332201" y="9506689"/>
                      <a:pt x="7281401" y="9506689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78" name="Freeform 78"/>
              <p:cNvSpPr/>
              <p:nvPr/>
            </p:nvSpPr>
            <p:spPr>
              <a:xfrm>
                <a:off x="0" y="0"/>
                <a:ext cx="7437611" cy="9570189"/>
              </a:xfrm>
              <a:custGeom>
                <a:avLst/>
                <a:gdLst/>
                <a:ahLst/>
                <a:cxnLst/>
                <a:rect l="l" t="t" r="r" b="b"/>
                <a:pathLst>
                  <a:path w="7437611" h="9570189">
                    <a:moveTo>
                      <a:pt x="7313151" y="59690"/>
                    </a:moveTo>
                    <a:cubicBezTo>
                      <a:pt x="7348711" y="59690"/>
                      <a:pt x="7377921" y="88900"/>
                      <a:pt x="7377921" y="124460"/>
                    </a:cubicBezTo>
                    <a:lnTo>
                      <a:pt x="7377921" y="9445730"/>
                    </a:lnTo>
                    <a:cubicBezTo>
                      <a:pt x="7377921" y="9481289"/>
                      <a:pt x="7348711" y="9510499"/>
                      <a:pt x="7313151" y="9510499"/>
                    </a:cubicBezTo>
                    <a:lnTo>
                      <a:pt x="124460" y="9510499"/>
                    </a:lnTo>
                    <a:cubicBezTo>
                      <a:pt x="88900" y="9510499"/>
                      <a:pt x="59690" y="9481289"/>
                      <a:pt x="59690" y="94457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7313151" y="59690"/>
                    </a:lnTo>
                    <a:moveTo>
                      <a:pt x="7313151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445730"/>
                    </a:lnTo>
                    <a:cubicBezTo>
                      <a:pt x="0" y="9514310"/>
                      <a:pt x="55880" y="9570189"/>
                      <a:pt x="124460" y="9570189"/>
                    </a:cubicBezTo>
                    <a:lnTo>
                      <a:pt x="7313151" y="9570189"/>
                    </a:lnTo>
                    <a:cubicBezTo>
                      <a:pt x="7381732" y="9570189"/>
                      <a:pt x="7437611" y="9514310"/>
                      <a:pt x="7437611" y="9445730"/>
                    </a:cubicBezTo>
                    <a:lnTo>
                      <a:pt x="7437611" y="124460"/>
                    </a:lnTo>
                    <a:cubicBezTo>
                      <a:pt x="7437611" y="55880"/>
                      <a:pt x="7381732" y="0"/>
                      <a:pt x="731315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79" name="Group 79"/>
            <p:cNvGrpSpPr/>
            <p:nvPr/>
          </p:nvGrpSpPr>
          <p:grpSpPr>
            <a:xfrm>
              <a:off x="0" y="3620914"/>
              <a:ext cx="3139549" cy="4039748"/>
              <a:chOff x="0" y="0"/>
              <a:chExt cx="7437611" cy="957019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31750" y="31750"/>
                <a:ext cx="7374111" cy="9506689"/>
              </a:xfrm>
              <a:custGeom>
                <a:avLst/>
                <a:gdLst/>
                <a:ahLst/>
                <a:cxnLst/>
                <a:rect l="l" t="t" r="r" b="b"/>
                <a:pathLst>
                  <a:path w="7374111" h="9506689">
                    <a:moveTo>
                      <a:pt x="7281401" y="9506689"/>
                    </a:moveTo>
                    <a:lnTo>
                      <a:pt x="92710" y="9506689"/>
                    </a:lnTo>
                    <a:cubicBezTo>
                      <a:pt x="41910" y="9506689"/>
                      <a:pt x="0" y="9464780"/>
                      <a:pt x="0" y="94139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7280132" y="0"/>
                    </a:lnTo>
                    <a:cubicBezTo>
                      <a:pt x="7330932" y="0"/>
                      <a:pt x="7372841" y="41910"/>
                      <a:pt x="7372841" y="92710"/>
                    </a:cubicBezTo>
                    <a:lnTo>
                      <a:pt x="7372841" y="9412710"/>
                    </a:lnTo>
                    <a:cubicBezTo>
                      <a:pt x="7374111" y="9464780"/>
                      <a:pt x="7332201" y="9506689"/>
                      <a:pt x="7281401" y="9506689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81" name="Freeform 81"/>
              <p:cNvSpPr/>
              <p:nvPr/>
            </p:nvSpPr>
            <p:spPr>
              <a:xfrm>
                <a:off x="0" y="0"/>
                <a:ext cx="7437611" cy="9570189"/>
              </a:xfrm>
              <a:custGeom>
                <a:avLst/>
                <a:gdLst/>
                <a:ahLst/>
                <a:cxnLst/>
                <a:rect l="l" t="t" r="r" b="b"/>
                <a:pathLst>
                  <a:path w="7437611" h="9570189">
                    <a:moveTo>
                      <a:pt x="7313151" y="59690"/>
                    </a:moveTo>
                    <a:cubicBezTo>
                      <a:pt x="7348711" y="59690"/>
                      <a:pt x="7377921" y="88900"/>
                      <a:pt x="7377921" y="124460"/>
                    </a:cubicBezTo>
                    <a:lnTo>
                      <a:pt x="7377921" y="9445730"/>
                    </a:lnTo>
                    <a:cubicBezTo>
                      <a:pt x="7377921" y="9481289"/>
                      <a:pt x="7348711" y="9510499"/>
                      <a:pt x="7313151" y="9510499"/>
                    </a:cubicBezTo>
                    <a:lnTo>
                      <a:pt x="124460" y="9510499"/>
                    </a:lnTo>
                    <a:cubicBezTo>
                      <a:pt x="88900" y="9510499"/>
                      <a:pt x="59690" y="9481289"/>
                      <a:pt x="59690" y="94457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7313151" y="59690"/>
                    </a:lnTo>
                    <a:moveTo>
                      <a:pt x="7313151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445730"/>
                    </a:lnTo>
                    <a:cubicBezTo>
                      <a:pt x="0" y="9514310"/>
                      <a:pt x="55880" y="9570189"/>
                      <a:pt x="124460" y="9570189"/>
                    </a:cubicBezTo>
                    <a:lnTo>
                      <a:pt x="7313151" y="9570189"/>
                    </a:lnTo>
                    <a:cubicBezTo>
                      <a:pt x="7381732" y="9570189"/>
                      <a:pt x="7437611" y="9514310"/>
                      <a:pt x="7437611" y="9445730"/>
                    </a:cubicBezTo>
                    <a:lnTo>
                      <a:pt x="7437611" y="124460"/>
                    </a:lnTo>
                    <a:cubicBezTo>
                      <a:pt x="7437611" y="55880"/>
                      <a:pt x="7381732" y="0"/>
                      <a:pt x="731315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82" name="TextBox 82"/>
            <p:cNvSpPr txBox="1"/>
            <p:nvPr/>
          </p:nvSpPr>
          <p:spPr>
            <a:xfrm>
              <a:off x="3824860" y="3961290"/>
              <a:ext cx="2429473" cy="33690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1986" spc="-19">
                  <a:solidFill>
                    <a:srgbClr val="000000"/>
                  </a:solidFill>
                  <a:latin typeface="Inter Bold"/>
                </a:rPr>
                <a:t>Reshaping of data from H5 file and extracting inphase and quadrature components </a:t>
              </a:r>
            </a:p>
          </p:txBody>
        </p:sp>
        <p:sp>
          <p:nvSpPr>
            <p:cNvPr id="83" name="TextBox 83"/>
            <p:cNvSpPr txBox="1"/>
            <p:nvPr/>
          </p:nvSpPr>
          <p:spPr>
            <a:xfrm>
              <a:off x="342218" y="4657577"/>
              <a:ext cx="2429473" cy="19092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1986" spc="-19">
                  <a:solidFill>
                    <a:srgbClr val="000000"/>
                  </a:solidFill>
                  <a:latin typeface="Inter Bold"/>
                </a:rPr>
                <a:t>Storing Breathing Data from xm112 for preprocessing</a:t>
              </a:r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344648" y="2537851"/>
            <a:ext cx="2213721" cy="221372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t="40" b="40"/>
          <a:stretch>
            <a:fillRect/>
          </a:stretch>
        </p:blipFill>
        <p:spPr>
          <a:xfrm>
            <a:off x="1574041" y="2537851"/>
            <a:ext cx="3658666" cy="191041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21306" r="21306"/>
          <a:stretch>
            <a:fillRect/>
          </a:stretch>
        </p:blipFill>
        <p:spPr>
          <a:xfrm>
            <a:off x="14160555" y="3019377"/>
            <a:ext cx="1701561" cy="1667858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 l="9389" r="9389"/>
          <a:stretch>
            <a:fillRect/>
          </a:stretch>
        </p:blipFill>
        <p:spPr>
          <a:xfrm>
            <a:off x="6740203" y="2537851"/>
            <a:ext cx="1798006" cy="2213721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4063319" y="5011086"/>
            <a:ext cx="1896033" cy="32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Canva Sans 2"/>
              </a:rPr>
              <a:t>Visual studio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88851" y="4961555"/>
            <a:ext cx="1325314" cy="372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 2"/>
              </a:rPr>
              <a:t>Usb cable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04508" y="4961555"/>
            <a:ext cx="2797732" cy="372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 2"/>
              </a:rPr>
              <a:t>XM112 radar module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969681" y="9373011"/>
            <a:ext cx="135285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8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75917" y="887962"/>
            <a:ext cx="7541824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Hardware &amp; Tools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892427" y="4961555"/>
            <a:ext cx="1325314" cy="372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 2"/>
              </a:rPr>
              <a:t>Lens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4797985" y="5967790"/>
            <a:ext cx="8692031" cy="2274729"/>
            <a:chOff x="0" y="0"/>
            <a:chExt cx="11589375" cy="3032973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5170218" y="661666"/>
              <a:ext cx="6419157" cy="1925747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8"/>
            <a:srcRect l="12745" t="11804" r="10061" b="18711"/>
            <a:stretch>
              <a:fillRect/>
            </a:stretch>
          </p:blipFill>
          <p:spPr>
            <a:xfrm>
              <a:off x="0" y="0"/>
              <a:ext cx="4068106" cy="2256580"/>
            </a:xfrm>
            <a:prstGeom prst="rect">
              <a:avLst/>
            </a:prstGeom>
          </p:spPr>
        </p:pic>
        <p:sp>
          <p:nvSpPr>
            <p:cNvPr id="17" name="TextBox 17"/>
            <p:cNvSpPr txBox="1"/>
            <p:nvPr/>
          </p:nvSpPr>
          <p:spPr>
            <a:xfrm>
              <a:off x="0" y="2548680"/>
              <a:ext cx="3730309" cy="484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Canva Sans 2"/>
                </a:rPr>
                <a:t>Colab</a:t>
              </a:r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311216" y="630309"/>
            <a:ext cx="1316931" cy="13169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860"/>
          <a:stretch>
            <a:fillRect/>
          </a:stretch>
        </p:blipFill>
        <p:spPr>
          <a:xfrm>
            <a:off x="1028700" y="2534758"/>
            <a:ext cx="9168001" cy="521748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740203" y="9382536"/>
            <a:ext cx="4807595" cy="36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Calibri (MS)"/>
              </a:rPr>
              <a:t>FYDP Final Defence EE SEECS NUST Main Campus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979206" y="9373011"/>
            <a:ext cx="135285" cy="40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Calibri (MS)"/>
              </a:rPr>
              <a:t>9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5917" y="887962"/>
            <a:ext cx="7541824" cy="81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18"/>
              </a:lnSpc>
            </a:pPr>
            <a:r>
              <a:rPr lang="en-US" sz="5400">
                <a:solidFill>
                  <a:srgbClr val="000000"/>
                </a:solidFill>
                <a:latin typeface="Open Sauce SemiBold"/>
              </a:rPr>
              <a:t>Methodology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694835" y="2275353"/>
            <a:ext cx="6933311" cy="6440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0" lvl="1" indent="-356235">
              <a:lnSpc>
                <a:spcPts val="4620"/>
              </a:lnSpc>
              <a:buFont typeface="Arial"/>
              <a:buChar char="•"/>
            </a:pPr>
            <a:r>
              <a:rPr lang="en-US" sz="3300" dirty="0">
                <a:solidFill>
                  <a:srgbClr val="000000"/>
                </a:solidFill>
                <a:latin typeface="Calibri (MS)"/>
              </a:rPr>
              <a:t>Our prototype first receives pulse coherent waves reflected back from the passenger. </a:t>
            </a:r>
          </a:p>
          <a:p>
            <a:pPr marL="712470" lvl="1" indent="-356235">
              <a:lnSpc>
                <a:spcPts val="4620"/>
              </a:lnSpc>
              <a:buFont typeface="Arial"/>
              <a:buChar char="•"/>
            </a:pPr>
            <a:r>
              <a:rPr lang="en-US" sz="3300" dirty="0">
                <a:solidFill>
                  <a:srgbClr val="000000"/>
                </a:solidFill>
                <a:latin typeface="Calibri (MS)"/>
              </a:rPr>
              <a:t>These signals are then processed to compute breathing rate.</a:t>
            </a:r>
          </a:p>
          <a:p>
            <a:pPr marL="712470" lvl="1" indent="-356235">
              <a:lnSpc>
                <a:spcPts val="4620"/>
              </a:lnSpc>
              <a:buFont typeface="Arial"/>
              <a:buChar char="•"/>
            </a:pPr>
            <a:r>
              <a:rPr lang="en-US" sz="3300" dirty="0">
                <a:solidFill>
                  <a:srgbClr val="000000"/>
                </a:solidFill>
                <a:latin typeface="Calibri (MS)"/>
              </a:rPr>
              <a:t>The breathing rate is classified as </a:t>
            </a:r>
            <a:r>
              <a:rPr lang="en-US" sz="3300" dirty="0" err="1">
                <a:solidFill>
                  <a:srgbClr val="000000"/>
                </a:solidFill>
                <a:latin typeface="Calibri (MS)"/>
              </a:rPr>
              <a:t>as</a:t>
            </a:r>
            <a:r>
              <a:rPr lang="en-US" sz="3300" dirty="0">
                <a:solidFill>
                  <a:srgbClr val="000000"/>
                </a:solidFill>
                <a:latin typeface="Calibri (MS)"/>
              </a:rPr>
              <a:t> adult’s or a child’s using ML model.</a:t>
            </a:r>
          </a:p>
          <a:p>
            <a:pPr marL="712470" lvl="1" indent="-356235">
              <a:lnSpc>
                <a:spcPts val="4620"/>
              </a:lnSpc>
              <a:buFont typeface="Arial"/>
              <a:buChar char="•"/>
            </a:pPr>
            <a:r>
              <a:rPr lang="en-US" sz="3300" dirty="0">
                <a:solidFill>
                  <a:srgbClr val="000000"/>
                </a:solidFill>
                <a:latin typeface="Calibri (MS)"/>
              </a:rPr>
              <a:t>Visual Studio is utilized for signal processing, while </a:t>
            </a:r>
            <a:r>
              <a:rPr lang="en-US" sz="3300" dirty="0" err="1">
                <a:solidFill>
                  <a:srgbClr val="000000"/>
                </a:solidFill>
                <a:latin typeface="Calibri (MS)"/>
              </a:rPr>
              <a:t>Twilio</a:t>
            </a:r>
            <a:r>
              <a:rPr lang="en-US" sz="3300" dirty="0">
                <a:solidFill>
                  <a:srgbClr val="000000"/>
                </a:solidFill>
                <a:latin typeface="Calibri (MS)"/>
              </a:rPr>
              <a:t> is integrated with Visual Studio to facilitate user notifications.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1093</Words>
  <Application>Microsoft Office PowerPoint</Application>
  <PresentationFormat>Custom</PresentationFormat>
  <Paragraphs>238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Calibri (MS) Bold</vt:lpstr>
      <vt:lpstr>Open Sauce SemiBold</vt:lpstr>
      <vt:lpstr>Calibri (MS)</vt:lpstr>
      <vt:lpstr>Inter Bold</vt:lpstr>
      <vt:lpstr>Calibri</vt:lpstr>
      <vt:lpstr>Open Sauce</vt:lpstr>
      <vt:lpstr>Canva Sans 2</vt:lpstr>
      <vt:lpstr>Canva Sans 1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In-Cabin Passenger Detection using millimeter-Wave Radar</dc:title>
  <cp:lastModifiedBy>DELL</cp:lastModifiedBy>
  <cp:revision>5</cp:revision>
  <dcterms:created xsi:type="dcterms:W3CDTF">2006-08-16T00:00:00Z</dcterms:created>
  <dcterms:modified xsi:type="dcterms:W3CDTF">2023-05-17T02:42:22Z</dcterms:modified>
  <dc:identifier>DAFia0KL01I</dc:identifier>
</cp:coreProperties>
</file>

<file path=docProps/thumbnail.jpeg>
</file>